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257" r:id="rId3"/>
    <p:sldId id="259" r:id="rId4"/>
    <p:sldId id="305" r:id="rId5"/>
    <p:sldId id="262" r:id="rId6"/>
    <p:sldId id="263" r:id="rId7"/>
    <p:sldId id="264" r:id="rId8"/>
    <p:sldId id="306" r:id="rId9"/>
    <p:sldId id="265" r:id="rId10"/>
    <p:sldId id="266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300" r:id="rId19"/>
    <p:sldId id="301" r:id="rId20"/>
    <p:sldId id="302" r:id="rId21"/>
    <p:sldId id="303" r:id="rId22"/>
    <p:sldId id="304" r:id="rId23"/>
    <p:sldId id="267" r:id="rId24"/>
    <p:sldId id="268" r:id="rId25"/>
    <p:sldId id="316" r:id="rId26"/>
    <p:sldId id="317" r:id="rId27"/>
    <p:sldId id="319" r:id="rId28"/>
    <p:sldId id="260" r:id="rId29"/>
    <p:sldId id="269" r:id="rId30"/>
    <p:sldId id="270" r:id="rId31"/>
    <p:sldId id="315" r:id="rId32"/>
    <p:sldId id="261" r:id="rId33"/>
    <p:sldId id="271" r:id="rId34"/>
    <p:sldId id="318" r:id="rId35"/>
    <p:sldId id="272" r:id="rId36"/>
    <p:sldId id="273" r:id="rId37"/>
    <p:sldId id="274" r:id="rId38"/>
    <p:sldId id="275" r:id="rId39"/>
    <p:sldId id="293" r:id="rId40"/>
    <p:sldId id="276" r:id="rId41"/>
    <p:sldId id="278" r:id="rId42"/>
    <p:sldId id="279" r:id="rId43"/>
    <p:sldId id="280" r:id="rId44"/>
    <p:sldId id="277" r:id="rId45"/>
    <p:sldId id="281" r:id="rId46"/>
    <p:sldId id="282" r:id="rId47"/>
    <p:sldId id="284" r:id="rId48"/>
    <p:sldId id="314" r:id="rId49"/>
    <p:sldId id="310" r:id="rId50"/>
    <p:sldId id="312" r:id="rId51"/>
    <p:sldId id="308" r:id="rId52"/>
    <p:sldId id="309" r:id="rId53"/>
    <p:sldId id="311" r:id="rId54"/>
    <p:sldId id="313" r:id="rId55"/>
    <p:sldId id="283" r:id="rId56"/>
    <p:sldId id="307" r:id="rId57"/>
    <p:sldId id="299" r:id="rId5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03" autoAdjust="0"/>
    <p:restoredTop sz="86387" autoAdjust="0"/>
  </p:normalViewPr>
  <p:slideViewPr>
    <p:cSldViewPr>
      <p:cViewPr>
        <p:scale>
          <a:sx n="70" d="100"/>
          <a:sy n="70" d="100"/>
        </p:scale>
        <p:origin x="-1482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72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лет</c:v>
                </c:pt>
              </c:strCache>
            </c:strRef>
          </c:tx>
          <c:marker>
            <c:symbol val="none"/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b="1" dirty="0" smtClean="0"/>
                      <a:t>непьющие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b="1" dirty="0" smtClean="0"/>
                      <a:t>малопьющие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5594882446107303E-2"/>
                  <c:y val="2.2235007838059113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злоупотребляющие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Лист1!$A$2:$A$4</c:f>
              <c:numCache>
                <c:formatCode>General</c:formatCode>
                <c:ptCount val="3"/>
                <c:pt idx="0">
                  <c:v>3</c:v>
                </c:pt>
                <c:pt idx="1">
                  <c:v>10</c:v>
                </c:pt>
                <c:pt idx="2">
                  <c:v>30</c:v>
                </c:pt>
              </c:numCache>
            </c:numRef>
          </c:xVal>
          <c:yVal>
            <c:numRef>
              <c:f>Лист1!$B$2:$B$4</c:f>
              <c:numCache>
                <c:formatCode>General</c:formatCode>
                <c:ptCount val="3"/>
                <c:pt idx="0">
                  <c:v>30</c:v>
                </c:pt>
                <c:pt idx="1">
                  <c:v>7</c:v>
                </c:pt>
                <c:pt idx="2">
                  <c:v>40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328960"/>
        <c:axId val="33258496"/>
      </c:scatterChart>
      <c:valAx>
        <c:axId val="343289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3258496"/>
        <c:crosses val="autoZero"/>
        <c:crossBetween val="midCat"/>
      </c:valAx>
      <c:valAx>
        <c:axId val="3325849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3432896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240C1E-58AF-4D69-9C6E-9983254DF5B4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4B533-54E3-4DA3-99C2-E8E4BB264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29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852936"/>
            <a:ext cx="7772400" cy="1470025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/>
              <a:t>Школа здоровья </a:t>
            </a:r>
            <a:br>
              <a:rPr lang="ru-RU" b="1" dirty="0" smtClean="0"/>
            </a:br>
            <a:r>
              <a:rPr lang="ru-RU" b="1" dirty="0" smtClean="0"/>
              <a:t>«</a:t>
            </a:r>
            <a:r>
              <a:rPr lang="ru-RU" sz="6000" b="1" dirty="0" smtClean="0"/>
              <a:t>Что надо знать             про инсульт</a:t>
            </a:r>
            <a:r>
              <a:rPr lang="ru-RU" b="1" dirty="0" smtClean="0"/>
              <a:t>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5517232"/>
            <a:ext cx="5896744" cy="960512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sz="2000" b="1" dirty="0" smtClean="0">
                <a:solidFill>
                  <a:schemeClr val="tx1"/>
                </a:solidFill>
              </a:rPr>
              <a:t>Региональный сосудистый центр,</a:t>
            </a:r>
          </a:p>
          <a:p>
            <a:pPr algn="r"/>
            <a:r>
              <a:rPr lang="ru-RU" sz="2000" b="1" dirty="0" err="1" smtClean="0">
                <a:solidFill>
                  <a:schemeClr val="tx1"/>
                </a:solidFill>
              </a:rPr>
              <a:t>г.Йошкар</a:t>
            </a:r>
            <a:r>
              <a:rPr lang="ru-RU" sz="2000" b="1" dirty="0" smtClean="0">
                <a:solidFill>
                  <a:schemeClr val="tx1"/>
                </a:solidFill>
              </a:rPr>
              <a:t>-Ола, </a:t>
            </a:r>
          </a:p>
          <a:p>
            <a:pPr algn="r"/>
            <a:r>
              <a:rPr lang="ru-RU" sz="2000" b="1" dirty="0" smtClean="0">
                <a:solidFill>
                  <a:schemeClr val="tx1"/>
                </a:solidFill>
              </a:rPr>
              <a:t>Республика Марий Эл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322811" cy="3025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328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Как заподозрить инсульт?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3. П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опросите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повторить какое-нибудь предложение, например: 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«В лесу родилась ёлочка» или «На улице – хорошая погода»…</a:t>
            </a:r>
          </a:p>
          <a:p>
            <a:pPr marL="0" indent="0">
              <a:buNone/>
            </a:pPr>
            <a:endParaRPr lang="ru-RU" dirty="0" smtClean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Arial"/>
              </a:rPr>
              <a:t>Для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инсульта характерны нарушения речи, и больной плохо справляется с этой задачей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152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Что </a:t>
            </a:r>
            <a:r>
              <a:rPr lang="ru-RU" b="1" u="sng" dirty="0" smtClean="0">
                <a:solidFill>
                  <a:srgbClr val="C00000"/>
                </a:solidFill>
              </a:rPr>
              <a:t>нельзя</a:t>
            </a:r>
            <a:r>
              <a:rPr lang="ru-RU" b="1" dirty="0" smtClean="0">
                <a:solidFill>
                  <a:srgbClr val="C00000"/>
                </a:solidFill>
              </a:rPr>
              <a:t> делать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при подозрении на инсульт?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15000"/>
              </a:lnSpc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Думать: «Потерплю немного, и все как-нибудь пройдет», </a:t>
            </a:r>
            <a:r>
              <a:rPr lang="ru-RU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принимать 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обезболивающие </a:t>
            </a:r>
            <a:r>
              <a:rPr lang="ru-RU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средства</a:t>
            </a:r>
            <a:endParaRPr lang="ru-RU" sz="24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Самому садиться за руль и ехать в ближайшую поликлинику или </a:t>
            </a:r>
            <a:r>
              <a:rPr lang="ru-RU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больницу</a:t>
            </a:r>
            <a:endParaRPr lang="ru-RU" sz="24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Принимать </a:t>
            </a:r>
            <a:r>
              <a:rPr lang="ru-RU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алкоголь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500563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231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C00000"/>
                </a:solidFill>
              </a:rPr>
              <a:t>Что </a:t>
            </a:r>
            <a:r>
              <a:rPr lang="ru-RU" b="1" u="sng" dirty="0" smtClean="0">
                <a:solidFill>
                  <a:srgbClr val="C00000"/>
                </a:solidFill>
              </a:rPr>
              <a:t>нужно</a:t>
            </a:r>
            <a:r>
              <a:rPr lang="ru-RU" b="1" dirty="0" smtClean="0">
                <a:solidFill>
                  <a:srgbClr val="C00000"/>
                </a:solidFill>
              </a:rPr>
              <a:t> сделать при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подозрении на инсульт?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43074"/>
            <a:ext cx="8363272" cy="478226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/>
              <a:t>Без промедления </a:t>
            </a:r>
            <a:r>
              <a:rPr lang="ru-RU" u="sng" dirty="0"/>
              <a:t>вызываем «скорую»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ru-RU" sz="2800" dirty="0" smtClean="0"/>
              <a:t>Если </a:t>
            </a:r>
            <a:r>
              <a:rPr lang="ru-RU" sz="2800" dirty="0"/>
              <a:t>инсульт вызван закупоркой артерии, то оптимальное </a:t>
            </a:r>
            <a:r>
              <a:rPr lang="ru-RU" sz="2800" b="1" dirty="0"/>
              <a:t>время для восстановления</a:t>
            </a:r>
            <a:r>
              <a:rPr lang="ru-RU" sz="2800" dirty="0"/>
              <a:t> кровотока в закрытой тромбом артерии — </a:t>
            </a:r>
            <a:r>
              <a:rPr lang="ru-RU" sz="2800" b="1" dirty="0"/>
              <a:t>не более </a:t>
            </a:r>
            <a:r>
              <a:rPr lang="ru-RU" sz="2800" b="1" dirty="0" smtClean="0"/>
              <a:t>4,5 часа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800" dirty="0" smtClean="0"/>
              <a:t>Если </a:t>
            </a:r>
            <a:r>
              <a:rPr lang="ru-RU" sz="2800" dirty="0"/>
              <a:t>инсульт вызван разрывом сосуда, то «на счету» каждая минута</a:t>
            </a:r>
          </a:p>
          <a:p>
            <a:pPr>
              <a:lnSpc>
                <a:spcPct val="120000"/>
              </a:lnSpc>
            </a:pPr>
            <a:r>
              <a:rPr lang="ru-RU" u="sng" dirty="0"/>
              <a:t>Собираем все</a:t>
            </a:r>
            <a:r>
              <a:rPr lang="ru-RU" dirty="0"/>
              <a:t> имеющиеся дома </a:t>
            </a:r>
            <a:r>
              <a:rPr lang="ru-RU" u="sng" dirty="0"/>
              <a:t>медицинские документы и </a:t>
            </a:r>
            <a:r>
              <a:rPr lang="ru-RU" u="sng" dirty="0" smtClean="0"/>
              <a:t>кардиограммы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600" dirty="0" smtClean="0"/>
              <a:t>Они </a:t>
            </a:r>
            <a:r>
              <a:rPr lang="ru-RU" sz="2600" dirty="0"/>
              <a:t>помогут врачам быстро оценить </a:t>
            </a:r>
            <a:r>
              <a:rPr lang="ru-RU" sz="2600" dirty="0" smtClean="0"/>
              <a:t>ситуацию</a:t>
            </a:r>
            <a:endParaRPr lang="ru-RU" dirty="0"/>
          </a:p>
          <a:p>
            <a:pPr>
              <a:lnSpc>
                <a:spcPct val="120000"/>
              </a:lnSpc>
            </a:pPr>
            <a:r>
              <a:rPr lang="ru-RU" u="sng" dirty="0"/>
              <a:t>Встречаем «скорую»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8864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141284"/>
            <a:ext cx="2450405" cy="1719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585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Arial"/>
              </a:rPr>
              <a:t>Первая помощь при инсульте – </a:t>
            </a:r>
            <a:r>
              <a:rPr lang="ru-RU" sz="3200" b="1" dirty="0" smtClean="0">
                <a:solidFill>
                  <a:srgbClr val="C00000"/>
                </a:solidFill>
                <a:latin typeface="Arial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/>
              </a:rPr>
              <a:t>до </a:t>
            </a:r>
            <a:r>
              <a:rPr lang="ru-RU" sz="3200" b="1" dirty="0">
                <a:solidFill>
                  <a:srgbClr val="C00000"/>
                </a:solidFill>
                <a:latin typeface="Arial"/>
              </a:rPr>
              <a:t>приезда </a:t>
            </a:r>
            <a:r>
              <a:rPr lang="ru-RU" sz="3200" b="1" dirty="0" smtClean="0">
                <a:solidFill>
                  <a:srgbClr val="C00000"/>
                </a:solidFill>
                <a:latin typeface="Arial"/>
              </a:rPr>
              <a:t>«03»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b="1" dirty="0" smtClean="0"/>
              <a:t>Если </a:t>
            </a:r>
            <a:r>
              <a:rPr lang="ru-RU" b="1" dirty="0"/>
              <a:t>человек в </a:t>
            </a:r>
            <a:r>
              <a:rPr lang="ru-RU" b="1" dirty="0" smtClean="0"/>
              <a:t>сознании, уложите его так, </a:t>
            </a:r>
            <a:r>
              <a:rPr lang="ru-RU" b="1" dirty="0"/>
              <a:t>чтобы плечи и голова находились слегка повыше тела, это снизит давление крови на головной </a:t>
            </a:r>
            <a:r>
              <a:rPr lang="ru-RU" b="1" dirty="0" smtClean="0"/>
              <a:t>мозг </a:t>
            </a:r>
          </a:p>
          <a:p>
            <a:pPr marL="0" indent="0">
              <a:buNone/>
            </a:pPr>
            <a:r>
              <a:rPr lang="ru-RU" b="1" dirty="0" smtClean="0"/>
              <a:t>Самостоятельное передвижение         пациента</a:t>
            </a:r>
            <a:r>
              <a:rPr lang="ru-RU" b="1" dirty="0"/>
              <a:t>, </a:t>
            </a:r>
            <a:r>
              <a:rPr lang="ru-RU" b="1" dirty="0" smtClean="0"/>
              <a:t>может </a:t>
            </a:r>
            <a:r>
              <a:rPr lang="ru-RU" b="1" dirty="0"/>
              <a:t>усугубить </a:t>
            </a:r>
            <a:r>
              <a:rPr lang="ru-RU" b="1" dirty="0" smtClean="0"/>
              <a:t>                 состояние</a:t>
            </a:r>
            <a:endParaRPr lang="ru-RU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056" y="4077072"/>
            <a:ext cx="2311971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463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C00000"/>
                </a:solidFill>
                <a:latin typeface="Arial"/>
              </a:rPr>
              <a:t>Первая помощь при инсульте – </a:t>
            </a:r>
            <a:br>
              <a:rPr lang="ru-RU" sz="3200" b="1" dirty="0">
                <a:solidFill>
                  <a:srgbClr val="C00000"/>
                </a:solidFill>
                <a:latin typeface="Arial"/>
              </a:rPr>
            </a:br>
            <a:r>
              <a:rPr lang="ru-RU" sz="3200" b="1" dirty="0">
                <a:solidFill>
                  <a:srgbClr val="C00000"/>
                </a:solidFill>
                <a:latin typeface="Arial"/>
              </a:rPr>
              <a:t>до приезда «03»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b="1" dirty="0" smtClean="0"/>
              <a:t>Обеспечьте свободу дыхания: расстегните верхнюю одежду, </a:t>
            </a:r>
            <a:r>
              <a:rPr lang="ru-RU" b="1" dirty="0"/>
              <a:t>тугой пояс</a:t>
            </a:r>
            <a:r>
              <a:rPr lang="ru-RU" b="1" dirty="0" smtClean="0"/>
              <a:t>, </a:t>
            </a:r>
            <a:r>
              <a:rPr lang="ru-RU" b="1" dirty="0"/>
              <a:t>также обеспечьте приток свежего воздуха в помещение, где располагается </a:t>
            </a:r>
            <a:r>
              <a:rPr lang="ru-RU" b="1" dirty="0" smtClean="0"/>
              <a:t>больной (открыть форточку, окно, дверь)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6950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C00000"/>
                </a:solidFill>
                <a:latin typeface="Arial"/>
              </a:rPr>
              <a:t>Первая помощь при инсульте – </a:t>
            </a:r>
            <a:br>
              <a:rPr lang="ru-RU" sz="3200" b="1" dirty="0">
                <a:solidFill>
                  <a:srgbClr val="C00000"/>
                </a:solidFill>
                <a:latin typeface="Arial"/>
              </a:rPr>
            </a:br>
            <a:r>
              <a:rPr lang="ru-RU" sz="3200" b="1" dirty="0">
                <a:solidFill>
                  <a:srgbClr val="C00000"/>
                </a:solidFill>
                <a:latin typeface="Arial"/>
              </a:rPr>
              <a:t>до приезда «03»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0"/>
            <a:ext cx="8435280" cy="4824536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000000"/>
                </a:solidFill>
                <a:latin typeface="Arial"/>
              </a:rPr>
              <a:t>Удалите 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изо рта все, что может мешать нормальному дыханию (слюна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, кровь, слизь, пища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)</a:t>
            </a:r>
          </a:p>
          <a:p>
            <a:pPr marL="0" indent="0">
              <a:buNone/>
            </a:pPr>
            <a:endParaRPr lang="ru-RU" dirty="0" smtClean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rgbClr val="000000"/>
                </a:solidFill>
                <a:latin typeface="Arial"/>
              </a:rPr>
              <a:t>Если </a:t>
            </a:r>
            <a:r>
              <a:rPr lang="ru-RU" sz="2800" dirty="0">
                <a:solidFill>
                  <a:srgbClr val="000000"/>
                </a:solidFill>
                <a:latin typeface="Arial"/>
              </a:rPr>
              <a:t>у больного началась </a:t>
            </a:r>
            <a:r>
              <a:rPr lang="ru-RU" sz="2800" dirty="0" smtClean="0">
                <a:solidFill>
                  <a:srgbClr val="000000"/>
                </a:solidFill>
                <a:latin typeface="Arial"/>
              </a:rPr>
              <a:t>                                                                                        тошнота </a:t>
            </a:r>
            <a:r>
              <a:rPr lang="ru-RU" sz="2800" dirty="0">
                <a:solidFill>
                  <a:srgbClr val="000000"/>
                </a:solidFill>
                <a:latin typeface="Arial"/>
              </a:rPr>
              <a:t>или рвота, </a:t>
            </a:r>
            <a:r>
              <a:rPr lang="ru-RU" sz="2800" dirty="0" smtClean="0">
                <a:solidFill>
                  <a:srgbClr val="000000"/>
                </a:solidFill>
                <a:latin typeface="Arial"/>
              </a:rPr>
              <a:t>то голову                                                                                       нужно </a:t>
            </a:r>
            <a:r>
              <a:rPr lang="ru-RU" sz="2800" dirty="0">
                <a:solidFill>
                  <a:srgbClr val="000000"/>
                </a:solidFill>
                <a:latin typeface="Arial"/>
              </a:rPr>
              <a:t>осторожно перевернуть </a:t>
            </a:r>
            <a:r>
              <a:rPr lang="ru-RU" sz="2800" dirty="0" smtClean="0">
                <a:solidFill>
                  <a:srgbClr val="000000"/>
                </a:solidFill>
                <a:latin typeface="Arial"/>
              </a:rPr>
              <a:t>                                                                                     набок</a:t>
            </a:r>
            <a:r>
              <a:rPr lang="ru-RU" sz="2800" dirty="0">
                <a:solidFill>
                  <a:srgbClr val="000000"/>
                </a:solidFill>
                <a:latin typeface="Arial"/>
              </a:rPr>
              <a:t>, это позволит защитить </a:t>
            </a:r>
            <a:r>
              <a:rPr lang="ru-RU" sz="2800" dirty="0" smtClean="0">
                <a:solidFill>
                  <a:srgbClr val="000000"/>
                </a:solidFill>
                <a:latin typeface="Arial"/>
              </a:rPr>
              <a:t>                                                                                            дыхательные </a:t>
            </a:r>
            <a:r>
              <a:rPr lang="ru-RU" sz="2800" dirty="0">
                <a:solidFill>
                  <a:srgbClr val="000000"/>
                </a:solidFill>
                <a:latin typeface="Arial"/>
              </a:rPr>
              <a:t>пути от рвотных </a:t>
            </a:r>
            <a:r>
              <a:rPr lang="ru-RU" sz="2800" dirty="0" smtClean="0">
                <a:solidFill>
                  <a:srgbClr val="000000"/>
                </a:solidFill>
                <a:latin typeface="Arial"/>
              </a:rPr>
              <a:t>масс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000000"/>
                </a:solidFill>
                <a:latin typeface="Arial"/>
              </a:rPr>
              <a:t>После </a:t>
            </a:r>
            <a:r>
              <a:rPr lang="ru-RU" sz="2800" dirty="0">
                <a:solidFill>
                  <a:srgbClr val="000000"/>
                </a:solidFill>
                <a:latin typeface="Arial"/>
              </a:rPr>
              <a:t>того, как приступ рвоты прекратился, нужно как можно лучше очистить рот больного</a:t>
            </a:r>
            <a:endParaRPr lang="ru-RU" sz="28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636912"/>
            <a:ext cx="3396293" cy="2260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021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C00000"/>
                </a:solidFill>
                <a:latin typeface="Arial"/>
              </a:rPr>
              <a:t>Первая помощь при инсульте – </a:t>
            </a:r>
            <a:br>
              <a:rPr lang="ru-RU" sz="3200" b="1" dirty="0">
                <a:solidFill>
                  <a:srgbClr val="C00000"/>
                </a:solidFill>
                <a:latin typeface="Arial"/>
              </a:rPr>
            </a:br>
            <a:r>
              <a:rPr lang="ru-RU" sz="3200" b="1" dirty="0">
                <a:solidFill>
                  <a:srgbClr val="C00000"/>
                </a:solidFill>
                <a:latin typeface="Arial"/>
              </a:rPr>
              <a:t>до приезда «03»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435280" cy="4968552"/>
          </a:xfrm>
        </p:spPr>
        <p:txBody>
          <a:bodyPr/>
          <a:lstStyle/>
          <a:p>
            <a:endParaRPr lang="ru-RU" dirty="0" smtClean="0">
              <a:solidFill>
                <a:srgbClr val="000000"/>
              </a:solidFill>
              <a:latin typeface="Arial"/>
            </a:endParaRPr>
          </a:p>
          <a:p>
            <a:r>
              <a:rPr lang="ru-RU" dirty="0" smtClean="0">
                <a:latin typeface="Arial"/>
              </a:rPr>
              <a:t>Если </a:t>
            </a:r>
            <a:r>
              <a:rPr lang="ru-RU" dirty="0">
                <a:latin typeface="Arial"/>
              </a:rPr>
              <a:t>человек без сознания, но дышит самостоятельно, то </a:t>
            </a:r>
            <a:r>
              <a:rPr lang="ru-RU" dirty="0" smtClean="0">
                <a:latin typeface="Arial"/>
              </a:rPr>
              <a:t>надо  </a:t>
            </a:r>
            <a:r>
              <a:rPr lang="ru-RU" dirty="0">
                <a:latin typeface="Arial"/>
              </a:rPr>
              <a:t>повернуть его на бок, </a:t>
            </a:r>
            <a:r>
              <a:rPr lang="ru-RU" dirty="0" smtClean="0">
                <a:latin typeface="Arial"/>
              </a:rPr>
              <a:t>чтобы </a:t>
            </a:r>
            <a:r>
              <a:rPr lang="ru-RU" dirty="0">
                <a:latin typeface="Arial"/>
              </a:rPr>
              <a:t>голова лежала на руке и была наклонена вперед, а ногу согнуть в колене, </a:t>
            </a:r>
            <a:r>
              <a:rPr lang="ru-RU" dirty="0" smtClean="0">
                <a:latin typeface="Arial"/>
              </a:rPr>
              <a:t>так, чтобы                                                                                                                    она </a:t>
            </a:r>
            <a:r>
              <a:rPr lang="ru-RU" dirty="0">
                <a:latin typeface="Arial"/>
              </a:rPr>
              <a:t>не </a:t>
            </a:r>
            <a:r>
              <a:rPr lang="ru-RU" dirty="0" smtClean="0">
                <a:latin typeface="Arial"/>
              </a:rPr>
              <a:t>позволила                                                    </a:t>
            </a:r>
            <a:r>
              <a:rPr lang="ru-RU" dirty="0">
                <a:latin typeface="Arial"/>
              </a:rPr>
              <a:t>больному </a:t>
            </a:r>
            <a:r>
              <a:rPr lang="ru-RU" dirty="0" smtClean="0">
                <a:latin typeface="Arial"/>
              </a:rPr>
              <a:t>                                                                                                                        перевернуться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746" y="4437111"/>
            <a:ext cx="4981253" cy="2420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706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C00000"/>
                </a:solidFill>
                <a:latin typeface="Arial"/>
              </a:rPr>
              <a:t>Первая помощь при инсульте – </a:t>
            </a:r>
            <a:br>
              <a:rPr lang="ru-RU" sz="3200" b="1" dirty="0">
                <a:solidFill>
                  <a:srgbClr val="C00000"/>
                </a:solidFill>
                <a:latin typeface="Arial"/>
              </a:rPr>
            </a:br>
            <a:r>
              <a:rPr lang="ru-RU" sz="3200" b="1" dirty="0">
                <a:solidFill>
                  <a:srgbClr val="C00000"/>
                </a:solidFill>
                <a:latin typeface="Arial"/>
              </a:rPr>
              <a:t>до приезда «03»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925144"/>
          </a:xfrm>
        </p:spPr>
        <p:txBody>
          <a:bodyPr/>
          <a:lstStyle/>
          <a:p>
            <a:pPr algn="just">
              <a:buFont typeface="Arial"/>
              <a:buChar char="•"/>
            </a:pPr>
            <a:endParaRPr lang="ru-RU" dirty="0" smtClean="0">
              <a:solidFill>
                <a:srgbClr val="000000"/>
              </a:solidFill>
              <a:latin typeface="Arial"/>
            </a:endParaRPr>
          </a:p>
          <a:p>
            <a:pPr algn="just">
              <a:buFont typeface="Arial"/>
              <a:buChar char="•"/>
            </a:pPr>
            <a:r>
              <a:rPr lang="ru-RU" dirty="0" smtClean="0">
                <a:solidFill>
                  <a:srgbClr val="000000"/>
                </a:solidFill>
                <a:latin typeface="Arial"/>
              </a:rPr>
              <a:t>Если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дыхание отсутствует, то необходимо провести искусственное дыхание и массаж 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сердца</a:t>
            </a:r>
          </a:p>
          <a:p>
            <a:pPr marL="0" indent="0" algn="just">
              <a:buNone/>
            </a:pPr>
            <a:endParaRPr lang="ru-RU" dirty="0" smtClean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r>
              <a:rPr lang="ru-RU" sz="2800" dirty="0" smtClean="0">
                <a:latin typeface="Arial"/>
              </a:rPr>
              <a:t>Однако </a:t>
            </a:r>
            <a:r>
              <a:rPr lang="ru-RU" sz="2800" dirty="0">
                <a:latin typeface="Arial"/>
              </a:rPr>
              <a:t>эти мероприятия </a:t>
            </a:r>
            <a:r>
              <a:rPr lang="ru-RU" sz="2800" dirty="0" smtClean="0">
                <a:latin typeface="Arial"/>
              </a:rPr>
              <a:t>                              следует проводить </a:t>
            </a:r>
            <a:r>
              <a:rPr lang="ru-RU" sz="2800" dirty="0">
                <a:latin typeface="Arial"/>
              </a:rPr>
              <a:t>только </a:t>
            </a:r>
            <a:r>
              <a:rPr lang="ru-RU" sz="2800" dirty="0" smtClean="0">
                <a:latin typeface="Arial"/>
              </a:rPr>
              <a:t>                                     в </a:t>
            </a:r>
            <a:r>
              <a:rPr lang="ru-RU" sz="2800" dirty="0">
                <a:latin typeface="Arial"/>
              </a:rPr>
              <a:t>том случае, </a:t>
            </a:r>
            <a:r>
              <a:rPr lang="ru-RU" sz="2800" dirty="0" smtClean="0">
                <a:latin typeface="Arial"/>
              </a:rPr>
              <a:t>                                                                                                     если Вы </a:t>
            </a:r>
            <a:r>
              <a:rPr lang="ru-RU" sz="2800" dirty="0">
                <a:latin typeface="Arial"/>
              </a:rPr>
              <a:t>умеете их делать!</a:t>
            </a:r>
          </a:p>
          <a:p>
            <a:endParaRPr lang="ru-RU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46330"/>
            <a:ext cx="3955779" cy="2749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914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Восстановление после инсульта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/>
              <a:t>Необходимо помнить!</a:t>
            </a:r>
          </a:p>
          <a:p>
            <a:pPr marL="0" indent="0" algn="ctr">
              <a:buNone/>
            </a:pPr>
            <a:endParaRPr lang="ru-RU" b="1" dirty="0"/>
          </a:p>
          <a:p>
            <a:r>
              <a:rPr lang="ru-RU" b="1" dirty="0"/>
              <a:t>Восстановление после инсульта – процесс долгий и не всегда благодарный</a:t>
            </a:r>
          </a:p>
          <a:p>
            <a:r>
              <a:rPr lang="ru-RU" b="1" dirty="0"/>
              <a:t>Исход восстановления после инсульта находится «в руках его родственников»</a:t>
            </a:r>
          </a:p>
          <a:p>
            <a:r>
              <a:rPr lang="ru-RU" b="1" dirty="0"/>
              <a:t>Дальнейшая судьба больного с инсультом зависит от его близких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151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Семейный Кодекс РФ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п.1 ст.87 </a:t>
            </a:r>
            <a:r>
              <a:rPr lang="ru-RU" b="1" dirty="0"/>
              <a:t>«Обязанности совершеннолетних детей по содержанию </a:t>
            </a:r>
            <a:r>
              <a:rPr lang="ru-RU" b="1" dirty="0" smtClean="0"/>
              <a:t>родителей»</a:t>
            </a:r>
            <a:r>
              <a:rPr lang="ru-RU" dirty="0" smtClean="0"/>
              <a:t>: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«Трудоспособные совершеннолетние дети обязаны содержать своих нетрудоспособных нуждающихся в помощи родителей и заботиться о них»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752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41E3A"/>
                </a:solidFill>
                <a:latin typeface="Arial"/>
              </a:rPr>
              <a:t>Что такое инсульт?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00200"/>
            <a:ext cx="8219256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endParaRPr lang="ru-RU" dirty="0" smtClean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endParaRPr lang="ru-RU" dirty="0" smtClean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Arial"/>
              </a:rPr>
              <a:t>Это внезапно возникающее состояние, при котором происходит нарушение нормального кровообращения в сосудах, «питающих» головной мозг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 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377" y="1196752"/>
            <a:ext cx="4496963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88230"/>
            <a:ext cx="3528392" cy="2668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182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Семейный Кодекс РФ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п.1 ст. 88 </a:t>
            </a:r>
            <a:r>
              <a:rPr lang="ru-RU" b="1" dirty="0"/>
              <a:t>«Участие совершеннолетних детей в дополнительных расходах на родителей»</a:t>
            </a:r>
            <a:r>
              <a:rPr lang="ru-RU" dirty="0"/>
              <a:t>: </a:t>
            </a:r>
          </a:p>
          <a:p>
            <a:pPr marL="0" indent="0">
              <a:buNone/>
            </a:pPr>
            <a:r>
              <a:rPr lang="ru-RU" dirty="0"/>
              <a:t>«При отсутствии заботы совершеннолетних детей о нетрудоспособных родителях и при наличии исключительных обстоятельств (</a:t>
            </a:r>
            <a:r>
              <a:rPr lang="ru-RU" u="sng" dirty="0"/>
              <a:t>тяжелой болезни</a:t>
            </a:r>
            <a:r>
              <a:rPr lang="ru-RU" dirty="0"/>
              <a:t>, увечья родителя, необходимости оплаты постороннего ухода за ним и других) </a:t>
            </a:r>
            <a:r>
              <a:rPr lang="ru-RU" u="sng" dirty="0"/>
              <a:t>совершеннолетние дети могут быть привлечены судом к участию</a:t>
            </a:r>
            <a:r>
              <a:rPr lang="ru-RU" dirty="0"/>
              <a:t> в несении дополнительных расходов, вызванных этими обстоятельствами»</a:t>
            </a:r>
            <a:endParaRPr lang="ru-RU" b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627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Это важно!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Активная реабилитация идет первые 12 месяцев после инсульта, причем в первые 6 месяцев  процесс идет наиболее быстро</a:t>
            </a:r>
          </a:p>
          <a:p>
            <a:r>
              <a:rPr lang="ru-RU" b="1" dirty="0"/>
              <a:t>Восстановление речи возможно в значительно более расширенные сроки – в первые 2 года</a:t>
            </a:r>
          </a:p>
          <a:p>
            <a:r>
              <a:rPr lang="ru-RU" b="1" dirty="0"/>
              <a:t>Важно не упустить это время!</a:t>
            </a:r>
          </a:p>
        </p:txBody>
      </p:sp>
    </p:spTree>
    <p:extLst>
      <p:ext uri="{BB962C8B-B14F-4D97-AF65-F5344CB8AC3E}">
        <p14:creationId xmlns:p14="http://schemas.microsoft.com/office/powerpoint/2010/main" val="386794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Первым помощником                          должен быть родственник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44824"/>
            <a:ext cx="8363272" cy="4608512"/>
          </a:xfrm>
        </p:spPr>
        <p:txBody>
          <a:bodyPr/>
          <a:lstStyle/>
          <a:p>
            <a:pPr marL="0" indent="0">
              <a:buNone/>
            </a:pPr>
            <a:r>
              <a:rPr lang="ru-RU" b="1" u="sng" dirty="0"/>
              <a:t>Вопрос</a:t>
            </a:r>
            <a:r>
              <a:rPr lang="ru-RU" b="1" dirty="0"/>
              <a:t>: «Почему родственник? Ведь существуют медицинские работники!»</a:t>
            </a:r>
          </a:p>
          <a:p>
            <a:pPr marL="0" indent="0">
              <a:buNone/>
            </a:pPr>
            <a:r>
              <a:rPr lang="ru-RU" b="1" u="sng" dirty="0"/>
              <a:t>Ответ</a:t>
            </a:r>
            <a:r>
              <a:rPr lang="ru-RU" b="1" dirty="0"/>
              <a:t>: Человек, попав в беду, а инсульт является бедой, ищет помощи у самых близких и родных. Чужие люди всегда будут чужими</a:t>
            </a:r>
            <a:r>
              <a:rPr lang="ru-RU" b="1" dirty="0" smtClean="0"/>
              <a:t>…</a:t>
            </a:r>
          </a:p>
          <a:p>
            <a:pPr marL="0" indent="0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ru-RU" b="1" dirty="0"/>
              <a:t>Не лишайте своих близких надежды!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Факторы риска инсульта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Высокое артериальное давление (артериальная гипертония)</a:t>
            </a:r>
          </a:p>
          <a:p>
            <a:pPr marL="0" indent="0">
              <a:buNone/>
            </a:pPr>
            <a:r>
              <a:rPr lang="ru-RU" b="1" dirty="0" smtClean="0"/>
              <a:t>Это самый частый фактор риска у лиц, заболевших инсультом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80294"/>
            <a:ext cx="4010370" cy="2987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65759"/>
            <a:ext cx="4309654" cy="288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96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Факторы риска инсульта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Курение </a:t>
            </a:r>
            <a:endParaRPr lang="ru-RU" dirty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3740824" cy="2534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5085184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У курящих людей инсульт случается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в </a:t>
            </a:r>
            <a:r>
              <a:rPr lang="ru-RU" sz="3200" b="1" dirty="0"/>
              <a:t>2-3 раза чаще, чем у некурящих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49583"/>
            <a:ext cx="3209553" cy="349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338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Пассивное курение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ru-RU" sz="3000" dirty="0">
                <a:solidFill>
                  <a:srgbClr val="444444"/>
                </a:solidFill>
                <a:latin typeface="Arial"/>
              </a:rPr>
              <a:t>При оценке влияния на некурящих ученые из университета Южной Каролины (</a:t>
            </a:r>
            <a:r>
              <a:rPr lang="ru-RU" sz="3000" dirty="0" err="1">
                <a:solidFill>
                  <a:srgbClr val="444444"/>
                </a:solidFill>
                <a:latin typeface="Arial"/>
              </a:rPr>
              <a:t>Чарлстон</a:t>
            </a:r>
            <a:r>
              <a:rPr lang="ru-RU" sz="3000" dirty="0">
                <a:solidFill>
                  <a:srgbClr val="444444"/>
                </a:solidFill>
                <a:latin typeface="Arial"/>
              </a:rPr>
              <a:t>) пользовались данными исследования «Причины географических и расовых различий инсульта» (</a:t>
            </a:r>
            <a:r>
              <a:rPr lang="ru-RU" sz="3000" dirty="0" err="1">
                <a:solidFill>
                  <a:srgbClr val="444444"/>
                </a:solidFill>
                <a:latin typeface="Arial"/>
              </a:rPr>
              <a:t>Reasons</a:t>
            </a:r>
            <a:r>
              <a:rPr lang="ru-RU" sz="3000" dirty="0">
                <a:solidFill>
                  <a:srgbClr val="444444"/>
                </a:solidFill>
                <a:latin typeface="Arial"/>
              </a:rPr>
              <a:t> </a:t>
            </a:r>
            <a:r>
              <a:rPr lang="ru-RU" sz="3000" dirty="0" err="1">
                <a:solidFill>
                  <a:srgbClr val="444444"/>
                </a:solidFill>
                <a:latin typeface="Arial"/>
              </a:rPr>
              <a:t>for</a:t>
            </a:r>
            <a:r>
              <a:rPr lang="ru-RU" sz="3000" dirty="0">
                <a:solidFill>
                  <a:srgbClr val="444444"/>
                </a:solidFill>
                <a:latin typeface="Arial"/>
              </a:rPr>
              <a:t> </a:t>
            </a:r>
            <a:r>
              <a:rPr lang="ru-RU" sz="3000" dirty="0" err="1">
                <a:solidFill>
                  <a:srgbClr val="444444"/>
                </a:solidFill>
                <a:latin typeface="Arial"/>
              </a:rPr>
              <a:t>Geographic</a:t>
            </a:r>
            <a:r>
              <a:rPr lang="ru-RU" sz="3000" dirty="0">
                <a:solidFill>
                  <a:srgbClr val="444444"/>
                </a:solidFill>
                <a:latin typeface="Arial"/>
              </a:rPr>
              <a:t> </a:t>
            </a:r>
            <a:r>
              <a:rPr lang="ru-RU" sz="3000" dirty="0" err="1">
                <a:solidFill>
                  <a:srgbClr val="444444"/>
                </a:solidFill>
                <a:latin typeface="Arial"/>
              </a:rPr>
              <a:t>and</a:t>
            </a:r>
            <a:r>
              <a:rPr lang="ru-RU" sz="3000" dirty="0">
                <a:solidFill>
                  <a:srgbClr val="444444"/>
                </a:solidFill>
                <a:latin typeface="Arial"/>
              </a:rPr>
              <a:t> </a:t>
            </a:r>
            <a:r>
              <a:rPr lang="ru-RU" sz="3000" dirty="0" err="1">
                <a:solidFill>
                  <a:srgbClr val="444444"/>
                </a:solidFill>
                <a:latin typeface="Arial"/>
              </a:rPr>
              <a:t>Racial</a:t>
            </a:r>
            <a:r>
              <a:rPr lang="ru-RU" sz="3000" dirty="0">
                <a:solidFill>
                  <a:srgbClr val="444444"/>
                </a:solidFill>
                <a:latin typeface="Arial"/>
              </a:rPr>
              <a:t> </a:t>
            </a:r>
            <a:r>
              <a:rPr lang="ru-RU" sz="3000" dirty="0" err="1">
                <a:solidFill>
                  <a:srgbClr val="444444"/>
                </a:solidFill>
                <a:latin typeface="Arial"/>
              </a:rPr>
              <a:t>Differences</a:t>
            </a:r>
            <a:r>
              <a:rPr lang="ru-RU" sz="3000" dirty="0">
                <a:solidFill>
                  <a:srgbClr val="444444"/>
                </a:solidFill>
                <a:latin typeface="Arial"/>
              </a:rPr>
              <a:t> </a:t>
            </a:r>
            <a:r>
              <a:rPr lang="ru-RU" sz="3000" dirty="0" err="1">
                <a:solidFill>
                  <a:srgbClr val="444444"/>
                </a:solidFill>
                <a:latin typeface="Arial"/>
              </a:rPr>
              <a:t>in</a:t>
            </a:r>
            <a:r>
              <a:rPr lang="ru-RU" sz="3000" dirty="0">
                <a:solidFill>
                  <a:srgbClr val="444444"/>
                </a:solidFill>
                <a:latin typeface="Arial"/>
              </a:rPr>
              <a:t> </a:t>
            </a:r>
            <a:r>
              <a:rPr lang="ru-RU" sz="3000" dirty="0" err="1">
                <a:solidFill>
                  <a:srgbClr val="444444"/>
                </a:solidFill>
                <a:latin typeface="Arial"/>
              </a:rPr>
              <a:t>Stroke</a:t>
            </a:r>
            <a:r>
              <a:rPr lang="ru-RU" sz="3000" dirty="0">
                <a:solidFill>
                  <a:srgbClr val="444444"/>
                </a:solidFill>
                <a:latin typeface="Arial"/>
              </a:rPr>
              <a:t>, REGARDS). </a:t>
            </a:r>
          </a:p>
          <a:p>
            <a:pPr marL="0" lvl="0" indent="0">
              <a:buNone/>
            </a:pPr>
            <a:r>
              <a:rPr lang="ru-RU" sz="3000" dirty="0">
                <a:solidFill>
                  <a:srgbClr val="444444"/>
                </a:solidFill>
                <a:latin typeface="Arial"/>
              </a:rPr>
              <a:t>В исследовании участвовали 22 000 человек</a:t>
            </a:r>
          </a:p>
          <a:p>
            <a:pPr marL="0" lvl="0" indent="0">
              <a:buNone/>
            </a:pPr>
            <a:r>
              <a:rPr lang="ru-RU" sz="3000" b="1" dirty="0">
                <a:solidFill>
                  <a:srgbClr val="C00000"/>
                </a:solidFill>
                <a:latin typeface="Arial"/>
              </a:rPr>
              <a:t>риск инсульта у некурящих людей</a:t>
            </a:r>
            <a:r>
              <a:rPr lang="ru-RU" sz="3000" dirty="0">
                <a:solidFill>
                  <a:srgbClr val="444444"/>
                </a:solidFill>
                <a:latin typeface="Arial"/>
              </a:rPr>
              <a:t>, если они регулярно оказывались в роли пассивных курильщиков, </a:t>
            </a:r>
            <a:r>
              <a:rPr lang="ru-RU" sz="3000" b="1" dirty="0">
                <a:solidFill>
                  <a:srgbClr val="C00000"/>
                </a:solidFill>
                <a:latin typeface="Arial"/>
              </a:rPr>
              <a:t>возрастал на 30 %</a:t>
            </a:r>
          </a:p>
          <a:p>
            <a:pPr marL="0" lvl="0" indent="0">
              <a:buNone/>
            </a:pPr>
            <a:r>
              <a:rPr lang="ru-RU" sz="3000" dirty="0">
                <a:solidFill>
                  <a:srgbClr val="444444"/>
                </a:solidFill>
                <a:latin typeface="Arial"/>
              </a:rPr>
              <a:t>                      </a:t>
            </a:r>
            <a:r>
              <a:rPr lang="ru-RU" sz="1800" b="1" dirty="0">
                <a:solidFill>
                  <a:srgbClr val="444444"/>
                </a:solidFill>
                <a:latin typeface="Arial"/>
              </a:rPr>
              <a:t>(14.07.2015)</a:t>
            </a:r>
            <a:endParaRPr lang="ru-RU" sz="1800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229200"/>
            <a:ext cx="171291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05940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Это интересно!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sz="2800" dirty="0">
                <a:solidFill>
                  <a:prstClr val="black"/>
                </a:solidFill>
                <a:latin typeface="Arial"/>
              </a:rPr>
              <a:t>Исследователи из 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Portland State University in Oregon, USA</a:t>
            </a:r>
            <a:r>
              <a:rPr lang="ru-RU" sz="2800" dirty="0">
                <a:solidFill>
                  <a:prstClr val="black"/>
                </a:solidFill>
                <a:latin typeface="Arial"/>
              </a:rPr>
              <a:t> установили, что </a:t>
            </a:r>
            <a:r>
              <a:rPr lang="ru-RU" sz="2800" u="sng" dirty="0">
                <a:solidFill>
                  <a:prstClr val="black"/>
                </a:solidFill>
                <a:latin typeface="Arial"/>
              </a:rPr>
              <a:t>при испарении жидкости, входящей в состав электронной сигареты</a:t>
            </a:r>
            <a:r>
              <a:rPr lang="ru-RU" sz="2800" dirty="0">
                <a:solidFill>
                  <a:prstClr val="black"/>
                </a:solidFill>
                <a:latin typeface="Arial"/>
              </a:rPr>
              <a:t> в процессе имитированного курения </a:t>
            </a:r>
            <a:r>
              <a:rPr lang="ru-RU" sz="2800" u="sng" dirty="0">
                <a:solidFill>
                  <a:prstClr val="black"/>
                </a:solidFill>
                <a:latin typeface="Arial"/>
              </a:rPr>
              <a:t>происходит</a:t>
            </a:r>
            <a:r>
              <a:rPr lang="ru-RU" sz="2800" dirty="0">
                <a:solidFill>
                  <a:prstClr val="black"/>
                </a:solidFill>
                <a:latin typeface="Arial"/>
              </a:rPr>
              <a:t> деградация </a:t>
            </a:r>
            <a:r>
              <a:rPr lang="ru-RU" sz="2800" dirty="0" err="1">
                <a:solidFill>
                  <a:prstClr val="black"/>
                </a:solidFill>
                <a:latin typeface="Arial"/>
              </a:rPr>
              <a:t>пропиленгликоля</a:t>
            </a:r>
            <a:r>
              <a:rPr lang="ru-RU" sz="2800" dirty="0">
                <a:solidFill>
                  <a:prstClr val="black"/>
                </a:solidFill>
                <a:latin typeface="Arial"/>
              </a:rPr>
              <a:t> с </a:t>
            </a:r>
            <a:r>
              <a:rPr lang="ru-RU" sz="2800" u="sng" dirty="0">
                <a:solidFill>
                  <a:prstClr val="black"/>
                </a:solidFill>
                <a:latin typeface="Arial"/>
              </a:rPr>
              <a:t>образованием формальдегида</a:t>
            </a:r>
            <a:r>
              <a:rPr lang="ru-RU" sz="2800" dirty="0">
                <a:solidFill>
                  <a:prstClr val="black"/>
                </a:solidFill>
                <a:latin typeface="Arial"/>
              </a:rPr>
              <a:t> – </a:t>
            </a:r>
          </a:p>
          <a:p>
            <a:pPr marL="0" lvl="0" indent="0">
              <a:buNone/>
            </a:pPr>
            <a:r>
              <a:rPr lang="ru-RU" sz="2800" dirty="0">
                <a:solidFill>
                  <a:prstClr val="black"/>
                </a:solidFill>
                <a:latin typeface="Arial"/>
              </a:rPr>
              <a:t>«</a:t>
            </a:r>
            <a:r>
              <a:rPr lang="ru-RU" sz="2800" dirty="0" err="1">
                <a:solidFill>
                  <a:prstClr val="black"/>
                </a:solidFill>
                <a:latin typeface="Arial"/>
              </a:rPr>
              <a:t>New</a:t>
            </a:r>
            <a:r>
              <a:rPr lang="ru-RU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Arial"/>
              </a:rPr>
              <a:t>England</a:t>
            </a:r>
            <a:r>
              <a:rPr lang="ru-RU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Arial"/>
              </a:rPr>
              <a:t>Journal</a:t>
            </a:r>
            <a:r>
              <a:rPr lang="ru-RU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Arial"/>
              </a:rPr>
              <a:t>of</a:t>
            </a:r>
            <a:r>
              <a:rPr lang="ru-RU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Arial"/>
              </a:rPr>
              <a:t>Medicine</a:t>
            </a:r>
            <a:r>
              <a:rPr lang="ru-RU" sz="2800" dirty="0">
                <a:solidFill>
                  <a:prstClr val="black"/>
                </a:solidFill>
                <a:latin typeface="Arial"/>
              </a:rPr>
              <a:t>»</a:t>
            </a:r>
          </a:p>
          <a:p>
            <a:pPr marL="0" lvl="0" indent="0">
              <a:buNone/>
            </a:pPr>
            <a:r>
              <a:rPr lang="ru-RU" sz="2800" dirty="0">
                <a:solidFill>
                  <a:prstClr val="black"/>
                </a:solidFill>
                <a:latin typeface="Arial"/>
              </a:rPr>
              <a:t>______________</a:t>
            </a:r>
          </a:p>
          <a:p>
            <a:pPr marL="0" lvl="0" indent="0">
              <a:buNone/>
            </a:pPr>
            <a:r>
              <a:rPr lang="en-US" sz="2200" dirty="0">
                <a:solidFill>
                  <a:prstClr val="black"/>
                </a:solidFill>
              </a:rPr>
              <a:t>Hidden Formaldehyde in E-Cigarette Aerosols - New England Journal of Medicine, 2015; DOI: 10.1056/NEJMc1413069</a:t>
            </a:r>
            <a:endParaRPr lang="ru-RU" sz="22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38178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Вред кальяна сравним с </a:t>
            </a:r>
            <a:r>
              <a:rPr lang="ru-RU" sz="3600" b="1" dirty="0" smtClean="0">
                <a:solidFill>
                  <a:srgbClr val="C00000"/>
                </a:solidFill>
              </a:rPr>
              <a:t>последствиями </a:t>
            </a:r>
            <a:r>
              <a:rPr lang="ru-RU" sz="3600" b="1" dirty="0">
                <a:solidFill>
                  <a:srgbClr val="C00000"/>
                </a:solidFill>
              </a:rPr>
              <a:t>курения обычных сигарет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16832"/>
            <a:ext cx="8568952" cy="48245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Состав дыма</a:t>
            </a:r>
            <a:r>
              <a:rPr lang="ru-RU" dirty="0" smtClean="0"/>
              <a:t>: </a:t>
            </a:r>
            <a:r>
              <a:rPr lang="ru-RU" sz="2800" dirty="0" err="1" smtClean="0">
                <a:solidFill>
                  <a:srgbClr val="444444"/>
                </a:solidFill>
                <a:latin typeface="Arial"/>
              </a:rPr>
              <a:t>монооксид</a:t>
            </a:r>
            <a:r>
              <a:rPr lang="ru-RU" sz="2800" dirty="0" smtClean="0">
                <a:solidFill>
                  <a:srgbClr val="444444"/>
                </a:solidFill>
                <a:latin typeface="Arial"/>
              </a:rPr>
              <a:t> </a:t>
            </a:r>
            <a:r>
              <a:rPr lang="ru-RU" sz="2800" dirty="0">
                <a:solidFill>
                  <a:srgbClr val="444444"/>
                </a:solidFill>
                <a:latin typeface="Arial"/>
              </a:rPr>
              <a:t>углерода, </a:t>
            </a:r>
            <a:endParaRPr lang="ru-RU" sz="2800" dirty="0" smtClean="0">
              <a:solidFill>
                <a:srgbClr val="444444"/>
              </a:solidFill>
              <a:latin typeface="Arial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rgbClr val="444444"/>
                </a:solidFill>
                <a:latin typeface="Arial"/>
              </a:rPr>
              <a:t>никотин, табак-специфичные </a:t>
            </a:r>
          </a:p>
          <a:p>
            <a:pPr marL="0" indent="0">
              <a:buNone/>
            </a:pPr>
            <a:r>
              <a:rPr lang="ru-RU" sz="2800" dirty="0" err="1" smtClean="0">
                <a:solidFill>
                  <a:srgbClr val="444444"/>
                </a:solidFill>
                <a:latin typeface="Arial"/>
              </a:rPr>
              <a:t>нитрозамины</a:t>
            </a:r>
            <a:r>
              <a:rPr lang="ru-RU" sz="2800" dirty="0" smtClean="0">
                <a:solidFill>
                  <a:srgbClr val="444444"/>
                </a:solidFill>
                <a:latin typeface="Arial"/>
              </a:rPr>
              <a:t>, летучие альдегиды,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444444"/>
                </a:solidFill>
                <a:latin typeface="Arial"/>
              </a:rPr>
              <a:t>а </a:t>
            </a:r>
            <a:r>
              <a:rPr lang="ru-RU" sz="2800" dirty="0">
                <a:solidFill>
                  <a:srgbClr val="444444"/>
                </a:solidFill>
                <a:latin typeface="Arial"/>
              </a:rPr>
              <a:t>также </a:t>
            </a:r>
            <a:r>
              <a:rPr lang="ru-RU" sz="2800" dirty="0" smtClean="0">
                <a:solidFill>
                  <a:srgbClr val="444444"/>
                </a:solidFill>
                <a:latin typeface="Arial"/>
              </a:rPr>
              <a:t>полициклические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444444"/>
                </a:solidFill>
                <a:latin typeface="Arial"/>
              </a:rPr>
              <a:t>ароматические углеводороды,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444444"/>
                </a:solidFill>
                <a:latin typeface="Arial"/>
              </a:rPr>
              <a:t>обладающих </a:t>
            </a:r>
            <a:r>
              <a:rPr lang="ru-RU" sz="2800" dirty="0">
                <a:solidFill>
                  <a:srgbClr val="444444"/>
                </a:solidFill>
                <a:latin typeface="Arial"/>
              </a:rPr>
              <a:t>канцерогенным </a:t>
            </a:r>
            <a:r>
              <a:rPr lang="ru-RU" sz="2800" dirty="0" smtClean="0">
                <a:solidFill>
                  <a:srgbClr val="444444"/>
                </a:solidFill>
                <a:latin typeface="Arial"/>
              </a:rPr>
              <a:t>действием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444444"/>
                </a:solidFill>
                <a:latin typeface="Arial"/>
              </a:rPr>
              <a:t>_______________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444444"/>
                </a:solidFill>
                <a:latin typeface="Arial"/>
              </a:rPr>
              <a:t>Nicotine and Carcinogen Exposure after Water Pipe Smoking in Hookah Bars. Cancer </a:t>
            </a:r>
            <a:r>
              <a:rPr lang="en-US" sz="1900" dirty="0" err="1">
                <a:solidFill>
                  <a:srgbClr val="444444"/>
                </a:solidFill>
                <a:latin typeface="Arial"/>
              </a:rPr>
              <a:t>Epidemiol</a:t>
            </a:r>
            <a:r>
              <a:rPr lang="en-US" sz="1900" dirty="0">
                <a:solidFill>
                  <a:srgbClr val="444444"/>
                </a:solidFill>
                <a:latin typeface="Arial"/>
              </a:rPr>
              <a:t> Biomarkers </a:t>
            </a:r>
            <a:r>
              <a:rPr lang="en-US" sz="1900" dirty="0" err="1">
                <a:solidFill>
                  <a:srgbClr val="444444"/>
                </a:solidFill>
                <a:latin typeface="Arial"/>
              </a:rPr>
              <a:t>Prev</a:t>
            </a:r>
            <a:r>
              <a:rPr lang="en-US" sz="1900" dirty="0">
                <a:solidFill>
                  <a:srgbClr val="444444"/>
                </a:solidFill>
                <a:latin typeface="Arial"/>
              </a:rPr>
              <a:t>, 2014. </a:t>
            </a:r>
            <a:r>
              <a:rPr lang="en-US" sz="1900" dirty="0" err="1">
                <a:solidFill>
                  <a:srgbClr val="444444"/>
                </a:solidFill>
                <a:latin typeface="Arial"/>
              </a:rPr>
              <a:t>doi</a:t>
            </a:r>
            <a:r>
              <a:rPr lang="en-US" sz="1900" dirty="0">
                <a:solidFill>
                  <a:srgbClr val="444444"/>
                </a:solidFill>
                <a:latin typeface="Arial"/>
              </a:rPr>
              <a:t>: </a:t>
            </a:r>
            <a:r>
              <a:rPr lang="en-US" sz="1900" dirty="0" smtClean="0">
                <a:solidFill>
                  <a:srgbClr val="444444"/>
                </a:solidFill>
                <a:latin typeface="Arial"/>
              </a:rPr>
              <a:t>10.1158/1055-9965.EPI-13-0939</a:t>
            </a:r>
            <a:endParaRPr lang="ru-RU" sz="1900" dirty="0" smtClean="0">
              <a:solidFill>
                <a:srgbClr val="444444"/>
              </a:solidFill>
              <a:latin typeface="Arial"/>
            </a:endParaRPr>
          </a:p>
          <a:p>
            <a:pPr marL="0" indent="0">
              <a:buNone/>
            </a:pPr>
            <a:r>
              <a:rPr lang="ru-RU" sz="3500" dirty="0" smtClean="0">
                <a:solidFill>
                  <a:srgbClr val="444444"/>
                </a:solidFill>
                <a:latin typeface="Arial"/>
              </a:rPr>
              <a:t>_________________________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Arial"/>
              </a:rPr>
              <a:t>+ возможность заразиться туберкулезом!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9" y="1412776"/>
            <a:ext cx="2254721" cy="3382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67368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Диабет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1600201"/>
            <a:ext cx="7067128" cy="33409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825" y="1412776"/>
            <a:ext cx="6178358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5265041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Больные </a:t>
            </a:r>
            <a:r>
              <a:rPr lang="ru-RU" sz="3200" b="1" dirty="0"/>
              <a:t>диабетом страдают от инсульта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в </a:t>
            </a:r>
            <a:r>
              <a:rPr lang="ru-RU" sz="3200" b="1" dirty="0"/>
              <a:t>2,5 раза чаще, чем другие люди</a:t>
            </a:r>
          </a:p>
        </p:txBody>
      </p:sp>
    </p:spTree>
    <p:extLst>
      <p:ext uri="{BB962C8B-B14F-4D97-AF65-F5344CB8AC3E}">
        <p14:creationId xmlns:p14="http://schemas.microsoft.com/office/powerpoint/2010/main" val="45682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Высокий уровень холестерина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509120"/>
            <a:ext cx="8640960" cy="2160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Для </a:t>
            </a:r>
            <a:r>
              <a:rPr lang="ru-RU" b="1" dirty="0"/>
              <a:t>здоровых людей целевой уровень общего холестерина должен быть менее 5,2 </a:t>
            </a:r>
            <a:r>
              <a:rPr lang="ru-RU" b="1" dirty="0" err="1" smtClean="0"/>
              <a:t>мМоль</a:t>
            </a:r>
            <a:r>
              <a:rPr lang="ru-RU" b="1" dirty="0" smtClean="0"/>
              <a:t>/л</a:t>
            </a:r>
            <a:r>
              <a:rPr lang="ru-RU" b="1" dirty="0"/>
              <a:t>, для «сердечников» — менее 4,2 </a:t>
            </a:r>
            <a:r>
              <a:rPr lang="ru-RU" b="1" dirty="0" err="1" smtClean="0"/>
              <a:t>мМоль</a:t>
            </a:r>
            <a:r>
              <a:rPr lang="ru-RU" b="1" dirty="0" smtClean="0"/>
              <a:t>/л</a:t>
            </a:r>
            <a:endParaRPr lang="ru-RU" b="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93390"/>
            <a:ext cx="5688631" cy="243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980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Какие бывают виды инсульта?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28800"/>
            <a:ext cx="8928992" cy="5112568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Ишемический</a:t>
            </a:r>
            <a:r>
              <a:rPr lang="ru-RU" dirty="0" smtClean="0"/>
              <a:t> – самый частый вид (  ̴ 75% случаев), который возникает из-за появления </a:t>
            </a:r>
            <a:r>
              <a:rPr lang="ru-RU" b="1" dirty="0" smtClean="0"/>
              <a:t>тромба в просвете артерии</a:t>
            </a:r>
            <a:r>
              <a:rPr lang="ru-RU" dirty="0" smtClean="0"/>
              <a:t>, питающей мозг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b="1" dirty="0" smtClean="0"/>
              <a:t>Геморрагический </a:t>
            </a:r>
            <a:r>
              <a:rPr lang="ru-RU" dirty="0" smtClean="0"/>
              <a:t>вид или кровоизлияние в мозг (встречается   </a:t>
            </a:r>
            <a:r>
              <a:rPr lang="ru-RU" dirty="0"/>
              <a:t>̴ </a:t>
            </a:r>
            <a:r>
              <a:rPr lang="ru-RU" dirty="0" smtClean="0"/>
              <a:t>в 15</a:t>
            </a:r>
            <a:r>
              <a:rPr lang="ru-RU" dirty="0"/>
              <a:t>% </a:t>
            </a:r>
            <a:r>
              <a:rPr lang="ru-RU" dirty="0" smtClean="0"/>
              <a:t>случаев), возникает </a:t>
            </a:r>
            <a:r>
              <a:rPr lang="ru-RU" b="1" dirty="0" smtClean="0"/>
              <a:t>при разрыве</a:t>
            </a:r>
            <a:r>
              <a:rPr lang="ru-RU" dirty="0" smtClean="0"/>
              <a:t> одной из </a:t>
            </a:r>
            <a:r>
              <a:rPr lang="ru-RU" b="1" dirty="0" smtClean="0"/>
              <a:t>артерий</a:t>
            </a:r>
            <a:r>
              <a:rPr lang="ru-RU" dirty="0" smtClean="0"/>
              <a:t> головного мозга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b="1" dirty="0" smtClean="0"/>
              <a:t>Транзиторная ишемическая атака</a:t>
            </a:r>
            <a:r>
              <a:rPr lang="ru-RU" dirty="0" smtClean="0"/>
              <a:t> – раньше этот вид называли </a:t>
            </a:r>
            <a:r>
              <a:rPr lang="ru-RU" b="1" dirty="0" err="1" smtClean="0"/>
              <a:t>прединсультное</a:t>
            </a:r>
            <a:r>
              <a:rPr lang="ru-RU" b="1" dirty="0" smtClean="0"/>
              <a:t> состояние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184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07288" cy="93610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Избыточный вес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509120"/>
            <a:ext cx="8363272" cy="20882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/>
              <a:t>Абдоминальный тип </a:t>
            </a:r>
            <a:r>
              <a:rPr lang="ru-RU" sz="2800" b="1" dirty="0"/>
              <a:t>ожирения </a:t>
            </a:r>
            <a:r>
              <a:rPr lang="ru-RU" sz="2800" b="1" dirty="0" smtClean="0"/>
              <a:t> - </a:t>
            </a:r>
            <a:r>
              <a:rPr lang="ru-RU" sz="2800" b="1" dirty="0" smtClean="0">
                <a:solidFill>
                  <a:srgbClr val="C00000"/>
                </a:solidFill>
              </a:rPr>
              <a:t>чаще</a:t>
            </a:r>
            <a:r>
              <a:rPr lang="ru-RU" sz="2800" b="1" dirty="0" smtClean="0"/>
              <a:t> </a:t>
            </a:r>
            <a:r>
              <a:rPr lang="ru-RU" sz="2800" b="1" dirty="0"/>
              <a:t>развивается сахарный диабет,  гипертония,  </a:t>
            </a:r>
            <a:r>
              <a:rPr lang="ru-RU" sz="2800" b="1" dirty="0" smtClean="0"/>
              <a:t>инфаркт </a:t>
            </a:r>
            <a:r>
              <a:rPr lang="ru-RU" sz="2800" b="1" dirty="0"/>
              <a:t>и </a:t>
            </a:r>
            <a:r>
              <a:rPr lang="ru-RU" sz="2800" b="1" dirty="0" smtClean="0"/>
              <a:t>инсульт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Плохо</a:t>
            </a:r>
            <a:r>
              <a:rPr lang="ru-RU" sz="2800" b="1" dirty="0" smtClean="0"/>
              <a:t>, когда </a:t>
            </a:r>
            <a:r>
              <a:rPr lang="ru-RU" sz="2800" b="1" dirty="0"/>
              <a:t>окружность талии у мужчин </a:t>
            </a:r>
            <a:r>
              <a:rPr lang="ru-RU" sz="2800" b="1" dirty="0" smtClean="0">
                <a:solidFill>
                  <a:srgbClr val="C00000"/>
                </a:solidFill>
              </a:rPr>
              <a:t>&gt;102 </a:t>
            </a:r>
            <a:r>
              <a:rPr lang="ru-RU" sz="2800" b="1" dirty="0">
                <a:solidFill>
                  <a:srgbClr val="C00000"/>
                </a:solidFill>
              </a:rPr>
              <a:t>см</a:t>
            </a:r>
            <a:r>
              <a:rPr lang="ru-RU" sz="2800" b="1" dirty="0"/>
              <a:t>,  </a:t>
            </a:r>
            <a:r>
              <a:rPr lang="ru-RU" sz="2800" b="1" dirty="0" smtClean="0"/>
              <a:t>  а </a:t>
            </a:r>
            <a:r>
              <a:rPr lang="ru-RU" sz="2800" b="1" dirty="0"/>
              <a:t>у женщин </a:t>
            </a:r>
            <a:r>
              <a:rPr lang="ru-RU" sz="2800" b="1" dirty="0">
                <a:solidFill>
                  <a:srgbClr val="C00000"/>
                </a:solidFill>
              </a:rPr>
              <a:t>&gt; </a:t>
            </a:r>
            <a:r>
              <a:rPr lang="ru-RU" sz="2800" b="1" dirty="0" smtClean="0">
                <a:solidFill>
                  <a:srgbClr val="C00000"/>
                </a:solidFill>
              </a:rPr>
              <a:t>88 </a:t>
            </a:r>
            <a:r>
              <a:rPr lang="ru-RU" sz="2800" b="1" dirty="0">
                <a:solidFill>
                  <a:srgbClr val="C00000"/>
                </a:solidFill>
              </a:rPr>
              <a:t>см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99810"/>
            <a:ext cx="4037037" cy="3051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3881306" cy="2907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189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63454"/>
            <a:ext cx="7974046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34894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Нарушения сердечного ритма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861048"/>
            <a:ext cx="8647016" cy="2808312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b="1" dirty="0"/>
              <a:t>У пациентов с мерцательной аритмией </a:t>
            </a:r>
            <a:r>
              <a:rPr lang="ru-RU" sz="4100" b="1" dirty="0">
                <a:solidFill>
                  <a:srgbClr val="C00000"/>
                </a:solidFill>
              </a:rPr>
              <a:t>риск инсульта в 5 раз выше</a:t>
            </a:r>
            <a:r>
              <a:rPr lang="ru-RU" b="1" dirty="0"/>
              <a:t>, чем у всех остальных людей, а сам инсульт имеет тяжелое течение: </a:t>
            </a:r>
            <a:endParaRPr lang="ru-RU" b="1" dirty="0" smtClean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4100" b="1" dirty="0" smtClean="0">
                <a:solidFill>
                  <a:srgbClr val="C00000"/>
                </a:solidFill>
              </a:rPr>
              <a:t>30</a:t>
            </a:r>
            <a:r>
              <a:rPr lang="ru-RU" sz="4100" b="1" dirty="0">
                <a:solidFill>
                  <a:srgbClr val="C00000"/>
                </a:solidFill>
              </a:rPr>
              <a:t>%</a:t>
            </a:r>
            <a:r>
              <a:rPr lang="ru-RU" b="1" dirty="0"/>
              <a:t> случаев заканчиваются </a:t>
            </a:r>
            <a:r>
              <a:rPr lang="ru-RU" b="1" dirty="0" smtClean="0"/>
              <a:t>СМЕРТЬЮ,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4100" b="1" dirty="0" smtClean="0">
                <a:solidFill>
                  <a:srgbClr val="C00000"/>
                </a:solidFill>
              </a:rPr>
              <a:t>каждый </a:t>
            </a:r>
            <a:r>
              <a:rPr lang="ru-RU" sz="4100" b="1" dirty="0">
                <a:solidFill>
                  <a:srgbClr val="C00000"/>
                </a:solidFill>
              </a:rPr>
              <a:t>второй</a:t>
            </a:r>
            <a:r>
              <a:rPr lang="ru-RU" sz="4100" b="1" dirty="0"/>
              <a:t> </a:t>
            </a:r>
            <a:r>
              <a:rPr lang="ru-RU" b="1" dirty="0" smtClean="0"/>
              <a:t>- тяжелый инвалид</a:t>
            </a:r>
            <a:endParaRPr lang="ru-RU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280" y="1412776"/>
            <a:ext cx="5742873" cy="232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632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Употребление алкоголя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0636"/>
            <a:ext cx="3024336" cy="3765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130" y="1412776"/>
            <a:ext cx="4608512" cy="3460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5085184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Риск </a:t>
            </a:r>
            <a:r>
              <a:rPr lang="ru-RU" sz="3200" b="1" dirty="0" smtClean="0">
                <a:solidFill>
                  <a:srgbClr val="C00000"/>
                </a:solidFill>
              </a:rPr>
              <a:t>инсульта у </a:t>
            </a:r>
            <a:r>
              <a:rPr lang="ru-RU" sz="3200" b="1" dirty="0">
                <a:solidFill>
                  <a:srgbClr val="C00000"/>
                </a:solidFill>
              </a:rPr>
              <a:t>людей пьющих в 4-5 </a:t>
            </a:r>
            <a:r>
              <a:rPr lang="ru-RU" sz="3200" b="1" dirty="0" smtClean="0">
                <a:solidFill>
                  <a:srgbClr val="C00000"/>
                </a:solidFill>
              </a:rPr>
              <a:t>раз выше</a:t>
            </a:r>
            <a:r>
              <a:rPr lang="ru-RU" sz="3200" dirty="0" smtClean="0"/>
              <a:t>, </a:t>
            </a:r>
            <a:r>
              <a:rPr lang="ru-RU" sz="3200" dirty="0"/>
              <a:t>это подтвердили еще в советские времена </a:t>
            </a:r>
            <a:r>
              <a:rPr lang="ru-RU" sz="3200" dirty="0" smtClean="0"/>
              <a:t>В</a:t>
            </a:r>
            <a:r>
              <a:rPr lang="ru-RU" sz="3200" dirty="0"/>
              <a:t>. М. Банщиков. Г. М. </a:t>
            </a:r>
            <a:r>
              <a:rPr lang="ru-RU" sz="3200" dirty="0" err="1"/>
              <a:t>Энтин</a:t>
            </a:r>
            <a:r>
              <a:rPr lang="ru-RU" sz="3200" dirty="0"/>
              <a:t>, И. В. Стрельчук</a:t>
            </a:r>
          </a:p>
        </p:txBody>
      </p:sp>
    </p:spTree>
    <p:extLst>
      <p:ext uri="{BB962C8B-B14F-4D97-AF65-F5344CB8AC3E}">
        <p14:creationId xmlns:p14="http://schemas.microsoft.com/office/powerpoint/2010/main" val="84387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1" y="72007"/>
            <a:ext cx="9047989" cy="6785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05153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63272" cy="129614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Первичная профилактика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556792"/>
            <a:ext cx="8856984" cy="38164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dirty="0" smtClean="0"/>
              <a:t>Направлена на устранение факторов риска</a:t>
            </a:r>
          </a:p>
          <a:p>
            <a:pPr marL="0" indent="0" algn="ctr">
              <a:buNone/>
            </a:pPr>
            <a:r>
              <a:rPr lang="ru-RU" b="1" dirty="0" smtClean="0"/>
              <a:t>В </a:t>
            </a:r>
            <a:r>
              <a:rPr lang="ru-RU" b="1" dirty="0"/>
              <a:t>рамках первичной профилактики целесообразны и </a:t>
            </a:r>
            <a:r>
              <a:rPr lang="ru-RU" sz="3600" b="1" dirty="0">
                <a:solidFill>
                  <a:srgbClr val="C00000"/>
                </a:solidFill>
              </a:rPr>
              <a:t>оправданны все способы</a:t>
            </a:r>
            <a:r>
              <a:rPr lang="ru-RU" sz="3600" b="1" dirty="0"/>
              <a:t> </a:t>
            </a:r>
            <a:r>
              <a:rPr lang="ru-RU" sz="3600" b="1" dirty="0">
                <a:solidFill>
                  <a:srgbClr val="C00000"/>
                </a:solidFill>
              </a:rPr>
              <a:t>воздействия</a:t>
            </a:r>
            <a:r>
              <a:rPr lang="ru-RU" b="1" dirty="0"/>
              <a:t> на сферу жизни </a:t>
            </a:r>
            <a:r>
              <a:rPr lang="ru-RU" b="1" dirty="0" smtClean="0"/>
              <a:t>человека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12289"/>
            <a:ext cx="4176464" cy="2779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121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498178"/>
          </a:xfrm>
        </p:spPr>
        <p:txBody>
          <a:bodyPr>
            <a:noAutofit/>
          </a:bodyPr>
          <a:lstStyle/>
          <a:p>
            <a:pPr marL="0" lvl="0" indent="0"/>
            <a:r>
              <a:rPr lang="ru-RU" sz="3600" b="1" dirty="0">
                <a:solidFill>
                  <a:srgbClr val="C00000"/>
                </a:solidFill>
              </a:rPr>
              <a:t>Наиболее эффективный способ – </a:t>
            </a:r>
            <a:br>
              <a:rPr lang="ru-RU" sz="3600" b="1" dirty="0">
                <a:solidFill>
                  <a:srgbClr val="C00000"/>
                </a:solidFill>
              </a:rPr>
            </a:br>
            <a:r>
              <a:rPr lang="ru-RU" sz="3600" b="1" dirty="0">
                <a:solidFill>
                  <a:srgbClr val="C00000"/>
                </a:solidFill>
              </a:rPr>
              <a:t>изменение образа жизни </a:t>
            </a:r>
            <a:br>
              <a:rPr lang="ru-RU" sz="3600" b="1" dirty="0">
                <a:solidFill>
                  <a:srgbClr val="C00000"/>
                </a:solidFill>
              </a:rPr>
            </a:b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132856"/>
            <a:ext cx="8363272" cy="4248472"/>
          </a:xfrm>
        </p:spPr>
        <p:txBody>
          <a:bodyPr/>
          <a:lstStyle/>
          <a:p>
            <a:pPr marL="0" lvl="0" indent="0" algn="ctr">
              <a:buNone/>
            </a:pPr>
            <a:endParaRPr lang="ru-RU" sz="28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ru-RU" sz="2800" i="1" dirty="0">
                <a:solidFill>
                  <a:prstClr val="black"/>
                </a:solidFill>
              </a:rPr>
              <a:t>Формула: </a:t>
            </a:r>
            <a:r>
              <a:rPr lang="ru-RU" sz="2800" b="1" i="1" dirty="0">
                <a:solidFill>
                  <a:prstClr val="black"/>
                </a:solidFill>
              </a:rPr>
              <a:t>«Снижение массы тела + отказ от курения + физическая активность более эффективнее лекарств»</a:t>
            </a:r>
            <a:r>
              <a:rPr lang="ru-RU" sz="2800" i="1" dirty="0">
                <a:solidFill>
                  <a:prstClr val="black"/>
                </a:solidFill>
              </a:rPr>
              <a:t>, является </a:t>
            </a:r>
            <a:r>
              <a:rPr lang="ru-RU" sz="2800" i="1" dirty="0" smtClean="0">
                <a:solidFill>
                  <a:prstClr val="black"/>
                </a:solidFill>
              </a:rPr>
              <a:t>аксиомой </a:t>
            </a:r>
            <a:endParaRPr lang="ru-RU" sz="2800" i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ru-RU" sz="2800" i="1" dirty="0">
                <a:solidFill>
                  <a:prstClr val="black"/>
                </a:solidFill>
              </a:rPr>
              <a:t>Но, </a:t>
            </a:r>
            <a:r>
              <a:rPr lang="ru-RU" sz="2800" b="1" i="1" dirty="0">
                <a:solidFill>
                  <a:prstClr val="black"/>
                </a:solidFill>
              </a:rPr>
              <a:t>«Изменения образа жизни + регулярная обоснованная превентивная лекарственная терапия = дополнительные 8–10 лет жизни»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141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Нормализация артериального давления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44824"/>
            <a:ext cx="8712968" cy="4752528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ru-RU" dirty="0" smtClean="0"/>
              <a:t> </a:t>
            </a:r>
            <a:r>
              <a:rPr lang="ru-RU" b="1" dirty="0" smtClean="0"/>
              <a:t>Регулярный и пожизненный </a:t>
            </a:r>
          </a:p>
          <a:p>
            <a:pPr marL="0" indent="0">
              <a:buNone/>
            </a:pPr>
            <a:r>
              <a:rPr lang="ru-RU" b="1" dirty="0" smtClean="0"/>
              <a:t>(а не от случая к случаю) прием препаратов, снижающих А/Д</a:t>
            </a:r>
          </a:p>
          <a:p>
            <a:pPr marL="0" indent="0"/>
            <a:r>
              <a:rPr lang="ru-RU" b="1" dirty="0" smtClean="0"/>
              <a:t> Если А/Д плохо поддается снижению в течение 2 недель, то надо либо увеличивать дозу препарата, либо назначать еще 1 препарат, либо заменять на другой</a:t>
            </a:r>
          </a:p>
          <a:p>
            <a:pPr marL="0" indent="0"/>
            <a:r>
              <a:rPr lang="ru-RU" b="1" dirty="0" smtClean="0"/>
              <a:t> Нельзя говорить, что «… для Вас А/Д 160/90 – это норма…»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416" y="764704"/>
            <a:ext cx="190500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922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Полный отказ от курения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07239"/>
            <a:ext cx="3304318" cy="3298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1988840"/>
            <a:ext cx="43924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0000"/>
                </a:solidFill>
                <a:latin typeface="Arial"/>
              </a:rPr>
              <a:t>В период от 5 до 15 лет </a:t>
            </a:r>
            <a:r>
              <a:rPr lang="ru-RU" sz="3200" dirty="0" smtClean="0">
                <a:solidFill>
                  <a:srgbClr val="C00000"/>
                </a:solidFill>
                <a:latin typeface="Arial"/>
              </a:rPr>
              <a:t>риск развития инсульта снижается </a:t>
            </a:r>
            <a:r>
              <a:rPr lang="ru-RU" sz="3200" dirty="0" smtClean="0">
                <a:solidFill>
                  <a:srgbClr val="000000"/>
                </a:solidFill>
                <a:latin typeface="Arial"/>
              </a:rPr>
              <a:t>до уровня, характерного для некурящего человека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4802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91" y="692696"/>
            <a:ext cx="7542503" cy="5347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159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9" y="204082"/>
            <a:ext cx="8793411" cy="6657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069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Лечение диабета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44824"/>
            <a:ext cx="7776864" cy="4320480"/>
          </a:xfrm>
        </p:spPr>
        <p:txBody>
          <a:bodyPr/>
          <a:lstStyle/>
          <a:p>
            <a:r>
              <a:rPr lang="ru-RU" b="1" dirty="0" smtClean="0"/>
              <a:t>Контроль уровня глюкозы крови</a:t>
            </a:r>
          </a:p>
          <a:p>
            <a:r>
              <a:rPr lang="ru-RU" b="1" dirty="0" smtClean="0"/>
              <a:t>Диета</a:t>
            </a:r>
          </a:p>
          <a:p>
            <a:r>
              <a:rPr lang="ru-RU" b="1" dirty="0" smtClean="0"/>
              <a:t>Прием </a:t>
            </a:r>
            <a:r>
              <a:rPr lang="ru-RU" b="1" dirty="0" err="1" smtClean="0"/>
              <a:t>сахароснижающих</a:t>
            </a:r>
            <a:r>
              <a:rPr lang="ru-RU" b="1" dirty="0" smtClean="0"/>
              <a:t>  препаратов</a:t>
            </a:r>
          </a:p>
          <a:p>
            <a:r>
              <a:rPr lang="ru-RU" b="1" dirty="0" smtClean="0"/>
              <a:t>Физическая активность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824413"/>
            <a:ext cx="3779912" cy="2936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884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Нормализация повышенного холестерина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9971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/>
              <a:t>Снижая </a:t>
            </a:r>
            <a:r>
              <a:rPr lang="ru-RU" b="1" dirty="0"/>
              <a:t>уровень холестерина в крови, </a:t>
            </a:r>
            <a:r>
              <a:rPr lang="ru-RU" b="1" dirty="0" smtClean="0"/>
              <a:t>мы </a:t>
            </a:r>
            <a:r>
              <a:rPr lang="ru-RU" b="1" dirty="0" err="1" smtClean="0"/>
              <a:t>воздеи</a:t>
            </a:r>
            <a:r>
              <a:rPr lang="ru-RU" b="1" dirty="0" err="1"/>
              <a:t>̆</a:t>
            </a:r>
            <a:r>
              <a:rPr lang="ru-RU" b="1" dirty="0" err="1" smtClean="0"/>
              <a:t>ствуем</a:t>
            </a:r>
            <a:r>
              <a:rPr lang="ru-RU" b="1" dirty="0" smtClean="0"/>
              <a:t> </a:t>
            </a:r>
            <a:r>
              <a:rPr lang="ru-RU" b="1" dirty="0"/>
              <a:t>на основную причину </a:t>
            </a:r>
            <a:r>
              <a:rPr lang="ru-RU" b="1" dirty="0" smtClean="0"/>
              <a:t>заболевания – лишаем бляшку </a:t>
            </a:r>
            <a:r>
              <a:rPr lang="ru-RU" b="1" dirty="0"/>
              <a:t>строительного </a:t>
            </a:r>
            <a:r>
              <a:rPr lang="ru-RU" b="1" dirty="0" smtClean="0"/>
              <a:t>материала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i="1" dirty="0" smtClean="0">
              <a:latin typeface="Helvetica"/>
            </a:endParaRPr>
          </a:p>
          <a:p>
            <a:pPr marL="0" indent="0">
              <a:buNone/>
            </a:pPr>
            <a:r>
              <a:rPr lang="ru-RU" i="1" dirty="0" smtClean="0">
                <a:latin typeface="Helvetica"/>
              </a:rPr>
              <a:t>При </a:t>
            </a:r>
            <a:r>
              <a:rPr lang="ru-RU" i="1" dirty="0">
                <a:latin typeface="Helvetica"/>
              </a:rPr>
              <a:t>снижении </a:t>
            </a:r>
            <a:r>
              <a:rPr lang="ru-RU" i="1" dirty="0" err="1" smtClean="0">
                <a:latin typeface="Helvetica"/>
              </a:rPr>
              <a:t>повышенноого</a:t>
            </a:r>
            <a:r>
              <a:rPr lang="ru-RU" i="1" dirty="0" smtClean="0">
                <a:latin typeface="Helvetica"/>
              </a:rPr>
              <a:t> холестерина </a:t>
            </a:r>
            <a:r>
              <a:rPr lang="ru-RU" i="1" dirty="0">
                <a:latin typeface="Helvetica"/>
              </a:rPr>
              <a:t>в крови на 1%, </a:t>
            </a:r>
            <a:r>
              <a:rPr lang="ru-RU" i="1" dirty="0" smtClean="0">
                <a:latin typeface="Helvetica"/>
              </a:rPr>
              <a:t>снижаются </a:t>
            </a:r>
            <a:r>
              <a:rPr lang="ru-RU" i="1" dirty="0">
                <a:latin typeface="Helvetica"/>
              </a:rPr>
              <a:t>шансы на развитие инфаркта или инсульта на 2</a:t>
            </a:r>
            <a:r>
              <a:rPr lang="ru-RU" i="1" dirty="0" smtClean="0">
                <a:latin typeface="Helvetica"/>
              </a:rPr>
              <a:t>%!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591" y="2996952"/>
            <a:ext cx="2496276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197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Нормализация веса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72816"/>
            <a:ext cx="8507288" cy="4353347"/>
          </a:xfrm>
        </p:spPr>
        <p:txBody>
          <a:bodyPr>
            <a:normAutofit/>
          </a:bodyPr>
          <a:lstStyle/>
          <a:p>
            <a:r>
              <a:rPr lang="ru-RU" b="1" dirty="0" smtClean="0"/>
              <a:t>Режим питания (в одно и то же время) 4-5 раз в сутки</a:t>
            </a:r>
          </a:p>
          <a:p>
            <a:r>
              <a:rPr lang="ru-RU" b="1" dirty="0" smtClean="0"/>
              <a:t>Порции – небольшие</a:t>
            </a:r>
          </a:p>
          <a:p>
            <a:r>
              <a:rPr lang="ru-RU" b="1" dirty="0" smtClean="0"/>
              <a:t>Разгрузочные дни </a:t>
            </a:r>
          </a:p>
          <a:p>
            <a:pPr marL="0" indent="0">
              <a:buNone/>
            </a:pPr>
            <a:r>
              <a:rPr lang="ru-RU" sz="2800" b="1" dirty="0" smtClean="0"/>
              <a:t>    (кефирный, яблочный)</a:t>
            </a:r>
          </a:p>
          <a:p>
            <a:r>
              <a:rPr lang="ru-RU" b="1" dirty="0" smtClean="0"/>
              <a:t>Без голодовок!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932" y="2996952"/>
            <a:ext cx="4676285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707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a typeface="+mn-ea"/>
                <a:cs typeface="+mn-cs"/>
              </a:rPr>
              <a:t>Правило тарелки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prstClr val="black"/>
                </a:solidFill>
              </a:rPr>
              <a:t>½ тарелки </a:t>
            </a:r>
            <a:r>
              <a:rPr lang="ru-RU" b="1" dirty="0">
                <a:solidFill>
                  <a:prstClr val="black"/>
                </a:solidFill>
              </a:rPr>
              <a:t>- овощи,  </a:t>
            </a:r>
            <a:endParaRPr lang="ru-RU" b="1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prstClr val="black"/>
                </a:solidFill>
              </a:rPr>
              <a:t>¼ тарелки </a:t>
            </a:r>
            <a:r>
              <a:rPr lang="ru-RU" b="1" dirty="0">
                <a:solidFill>
                  <a:prstClr val="black"/>
                </a:solidFill>
              </a:rPr>
              <a:t>- белковая </a:t>
            </a:r>
            <a:r>
              <a:rPr lang="ru-RU" b="1" dirty="0" smtClean="0">
                <a:solidFill>
                  <a:prstClr val="black"/>
                </a:solidFill>
              </a:rPr>
              <a:t>еда:</a:t>
            </a:r>
            <a:r>
              <a:rPr lang="ru-RU" b="1" dirty="0">
                <a:solidFill>
                  <a:prstClr val="black"/>
                </a:solidFill>
              </a:rPr>
              <a:t>  </a:t>
            </a:r>
            <a:endParaRPr lang="ru-RU" b="1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prstClr val="black"/>
                </a:solidFill>
              </a:rPr>
              <a:t>¼ тарелки </a:t>
            </a:r>
            <a:r>
              <a:rPr lang="ru-RU" b="1" dirty="0">
                <a:solidFill>
                  <a:prstClr val="black"/>
                </a:solidFill>
              </a:rPr>
              <a:t>— сложные </a:t>
            </a:r>
            <a:r>
              <a:rPr lang="ru-RU" b="1" dirty="0" smtClean="0">
                <a:solidFill>
                  <a:prstClr val="black"/>
                </a:solidFill>
              </a:rPr>
              <a:t>углеводы</a:t>
            </a:r>
            <a:r>
              <a:rPr lang="ru-RU" b="1" dirty="0">
                <a:solidFill>
                  <a:prstClr val="black"/>
                </a:solidFill>
              </a:rPr>
              <a:t>  (крупы,  картофель,  </a:t>
            </a:r>
            <a:r>
              <a:rPr lang="ru-RU" b="1" dirty="0" smtClean="0">
                <a:solidFill>
                  <a:prstClr val="black"/>
                </a:solidFill>
              </a:rPr>
              <a:t>                               бурый </a:t>
            </a:r>
            <a:r>
              <a:rPr lang="ru-RU" b="1" dirty="0">
                <a:solidFill>
                  <a:prstClr val="black"/>
                </a:solidFill>
              </a:rPr>
              <a:t>рис,  </a:t>
            </a:r>
            <a:r>
              <a:rPr lang="ru-RU" b="1" dirty="0" err="1">
                <a:solidFill>
                  <a:prstClr val="black"/>
                </a:solidFill>
              </a:rPr>
              <a:t>цельнозерновой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 smtClean="0">
                <a:solidFill>
                  <a:prstClr val="black"/>
                </a:solidFill>
              </a:rPr>
              <a:t>                                   хлеб)</a:t>
            </a:r>
          </a:p>
          <a:p>
            <a:pPr marL="0" indent="0">
              <a:buNone/>
            </a:pPr>
            <a:endParaRPr lang="ru-RU" b="1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prstClr val="black"/>
                </a:solidFill>
              </a:rPr>
              <a:t>При этом стараться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prstClr val="black"/>
                </a:solidFill>
              </a:rPr>
              <a:t>уменьшить </a:t>
            </a:r>
            <a:r>
              <a:rPr lang="ru-RU" b="1" dirty="0">
                <a:solidFill>
                  <a:prstClr val="black"/>
                </a:solidFill>
              </a:rPr>
              <a:t>размер тарелки</a:t>
            </a:r>
            <a:endParaRPr lang="ru-RU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284984"/>
            <a:ext cx="3282126" cy="3216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669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Нельзя!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56792"/>
            <a:ext cx="8363272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«Транс-жиры</a:t>
            </a:r>
            <a:r>
              <a:rPr lang="ru-RU" b="1" dirty="0"/>
              <a:t>», которые содержат </a:t>
            </a:r>
            <a:r>
              <a:rPr lang="ru-RU" sz="3600" b="1" dirty="0">
                <a:solidFill>
                  <a:srgbClr val="C00000"/>
                </a:solidFill>
              </a:rPr>
              <a:t>маргарин, майонез, фабричное печенье, </a:t>
            </a:r>
            <a:r>
              <a:rPr lang="ru-RU" sz="3600" b="1" dirty="0" smtClean="0">
                <a:solidFill>
                  <a:srgbClr val="C00000"/>
                </a:solidFill>
              </a:rPr>
              <a:t>колбасы</a:t>
            </a:r>
            <a:r>
              <a:rPr lang="ru-RU" sz="3600" b="1" dirty="0" smtClean="0"/>
              <a:t>  </a:t>
            </a:r>
            <a:r>
              <a:rPr lang="ru-RU" b="1" dirty="0" smtClean="0"/>
              <a:t>(могут </a:t>
            </a:r>
            <a:r>
              <a:rPr lang="ru-RU" b="1" dirty="0"/>
              <a:t>долго храниться на полках магазинов, не приобретая горький </a:t>
            </a:r>
            <a:r>
              <a:rPr lang="ru-RU" b="1" dirty="0" smtClean="0"/>
              <a:t>вкус) </a:t>
            </a:r>
          </a:p>
          <a:p>
            <a:pPr marL="0" indent="0">
              <a:buNone/>
            </a:pPr>
            <a:r>
              <a:rPr lang="ru-RU" b="1" dirty="0" smtClean="0"/>
              <a:t>Они </a:t>
            </a:r>
            <a:r>
              <a:rPr lang="ru-RU" b="1" dirty="0"/>
              <a:t>по-настоящему вредны для сердца и </a:t>
            </a:r>
            <a:r>
              <a:rPr lang="ru-RU" b="1" dirty="0" smtClean="0"/>
              <a:t>сосудов</a:t>
            </a:r>
          </a:p>
          <a:p>
            <a:pPr marL="0" indent="0" algn="ctr">
              <a:buNone/>
            </a:pPr>
            <a:r>
              <a:rPr lang="ru-RU" b="1" dirty="0" smtClean="0"/>
              <a:t>Вывод</a:t>
            </a:r>
            <a:r>
              <a:rPr lang="ru-RU" b="1" dirty="0"/>
              <a:t>: ешьте поменьше полуфабрикатов, </a:t>
            </a: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/>
              <a:t>а </a:t>
            </a:r>
            <a:r>
              <a:rPr lang="ru-RU" b="1" dirty="0"/>
              <a:t>больше готовьте сами</a:t>
            </a:r>
          </a:p>
        </p:txBody>
      </p:sp>
    </p:spTree>
    <p:extLst>
      <p:ext uri="{BB962C8B-B14F-4D97-AF65-F5344CB8AC3E}">
        <p14:creationId xmlns:p14="http://schemas.microsoft.com/office/powerpoint/2010/main" val="48175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Нормализация сердечного ритма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В случаях, когда имеется мерцательная аритмия, абсолютно показан прием препаратов: </a:t>
            </a:r>
          </a:p>
          <a:p>
            <a:pPr>
              <a:buFontTx/>
              <a:buChar char="-"/>
            </a:pPr>
            <a:r>
              <a:rPr lang="ru-RU" b="1" dirty="0" smtClean="0"/>
              <a:t>нормализующих сердечный ритм</a:t>
            </a:r>
          </a:p>
          <a:p>
            <a:pPr>
              <a:buFontTx/>
              <a:buChar char="-"/>
            </a:pPr>
            <a:r>
              <a:rPr lang="ru-RU" b="1" dirty="0" smtClean="0"/>
              <a:t>препаратов, препятствующих повышенному свертыванию крови (антикоагулянты)</a:t>
            </a:r>
          </a:p>
          <a:p>
            <a:pPr marL="0" indent="0">
              <a:buNone/>
            </a:pPr>
            <a:r>
              <a:rPr lang="ru-RU" b="1" dirty="0" smtClean="0"/>
              <a:t>Замена антикоагулянтов на </a:t>
            </a:r>
            <a:r>
              <a:rPr lang="ru-RU" b="1" dirty="0" err="1" smtClean="0"/>
              <a:t>дезагреганты</a:t>
            </a:r>
            <a:r>
              <a:rPr lang="ru-RU" b="1" dirty="0" smtClean="0"/>
              <a:t> (например, </a:t>
            </a:r>
            <a:r>
              <a:rPr lang="ru-RU" b="1" dirty="0" err="1" smtClean="0"/>
              <a:t>Варфарин</a:t>
            </a:r>
            <a:r>
              <a:rPr lang="ru-RU" b="1" dirty="0" smtClean="0"/>
              <a:t> на Аспирин) - </a:t>
            </a:r>
            <a:r>
              <a:rPr lang="ru-RU" sz="4000" b="1" dirty="0" smtClean="0">
                <a:solidFill>
                  <a:srgbClr val="C00000"/>
                </a:solidFill>
              </a:rPr>
              <a:t>недопустима!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957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Отказ от приема алкоголя!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651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Клетки </a:t>
            </a:r>
            <a:r>
              <a:rPr lang="ru-RU" b="1" dirty="0" smtClean="0"/>
              <a:t>мозга - нейроны, на </a:t>
            </a:r>
            <a:r>
              <a:rPr lang="ru-RU" b="1" dirty="0"/>
              <a:t>60% состоят из </a:t>
            </a:r>
            <a:r>
              <a:rPr lang="ru-RU" b="1" dirty="0" smtClean="0"/>
              <a:t>липидов, т. е. </a:t>
            </a:r>
            <a:r>
              <a:rPr lang="ru-RU" b="1" dirty="0"/>
              <a:t>жиров</a:t>
            </a:r>
            <a:r>
              <a:rPr lang="ru-RU" b="1" dirty="0" smtClean="0"/>
              <a:t>, остальные </a:t>
            </a:r>
            <a:r>
              <a:rPr lang="ru-RU" b="1" dirty="0"/>
              <a:t>40</a:t>
            </a:r>
            <a:r>
              <a:rPr lang="ru-RU" b="1" dirty="0" smtClean="0"/>
              <a:t>% - это </a:t>
            </a:r>
            <a:r>
              <a:rPr lang="ru-RU" b="1" dirty="0"/>
              <a:t>белковые фракции и </a:t>
            </a:r>
            <a:r>
              <a:rPr lang="ru-RU" b="1" dirty="0" smtClean="0"/>
              <a:t>вода</a:t>
            </a:r>
          </a:p>
          <a:p>
            <a:pPr marL="0" indent="0">
              <a:buNone/>
            </a:pPr>
            <a:r>
              <a:rPr lang="ru-RU" b="1" dirty="0" smtClean="0"/>
              <a:t>Алкоголь – природный растворитель жиров и </a:t>
            </a:r>
            <a:r>
              <a:rPr lang="ru-RU" b="1" dirty="0" err="1" smtClean="0"/>
              <a:t>денатуратор</a:t>
            </a:r>
            <a:r>
              <a:rPr lang="ru-RU" b="1" dirty="0" smtClean="0"/>
              <a:t> белков</a:t>
            </a:r>
          </a:p>
          <a:p>
            <a:pPr marL="0" indent="0" algn="ctr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Вывод: человек,                                         пьющий алкоголь сам                                    себе «растворяет» мозг!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3534114"/>
            <a:ext cx="4464729" cy="2972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289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06613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Это интересно!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507288" cy="532859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Arial"/>
              </a:rPr>
              <a:t>Британские ученые опубликовали в журнале «BMJ» результаты нового популяционного исследования по оценке влияния умеренного употребления алкоголя на общую смертность</a:t>
            </a:r>
          </a:p>
          <a:p>
            <a:pPr marL="0" indent="0">
              <a:buNone/>
            </a:pPr>
            <a:r>
              <a:rPr lang="ru-RU" dirty="0" smtClean="0">
                <a:latin typeface="Arial"/>
              </a:rPr>
              <a:t>Их выводы противоречат общепринятому мнению, что регулярно, но немного выпивающие люди живут дольше</a:t>
            </a:r>
          </a:p>
          <a:p>
            <a:pPr marL="0" indent="0">
              <a:buNone/>
            </a:pPr>
            <a:r>
              <a:rPr lang="ru-RU" dirty="0" smtClean="0">
                <a:latin typeface="Arial"/>
              </a:rPr>
              <a:t>Они предполагают, что неверные выводы в более ранних работах обусловлены </a:t>
            </a:r>
            <a:r>
              <a:rPr lang="ru-RU" u="sng" dirty="0" smtClean="0">
                <a:latin typeface="Arial"/>
              </a:rPr>
              <a:t>некорректным выбором группы сравнения или недостаточным учетом вмешивающихся факторов</a:t>
            </a:r>
          </a:p>
          <a:p>
            <a:pPr marL="0" indent="0" algn="r">
              <a:buNone/>
            </a:pPr>
            <a:r>
              <a:rPr lang="ru-RU" dirty="0" smtClean="0">
                <a:latin typeface="Arial"/>
              </a:rPr>
              <a:t>                      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676767"/>
                </a:solidFill>
                <a:latin typeface="Arial"/>
              </a:rPr>
              <a:t>                                        </a:t>
            </a:r>
            <a:r>
              <a:rPr lang="en-US" sz="2100" dirty="0" err="1">
                <a:solidFill>
                  <a:srgbClr val="676767"/>
                </a:solidFill>
                <a:latin typeface="Arial"/>
              </a:rPr>
              <a:t>Remedium</a:t>
            </a:r>
            <a:r>
              <a:rPr lang="ru-RU" sz="2100" dirty="0">
                <a:solidFill>
                  <a:srgbClr val="676767"/>
                </a:solidFill>
                <a:latin typeface="Arial"/>
              </a:rPr>
              <a:t> </a:t>
            </a:r>
            <a:r>
              <a:rPr lang="en-US" sz="2100" dirty="0">
                <a:solidFill>
                  <a:srgbClr val="676767"/>
                </a:solidFill>
                <a:latin typeface="Arial"/>
              </a:rPr>
              <a:t>17.02.2015</a:t>
            </a:r>
            <a:endParaRPr lang="ru-RU" sz="2000" dirty="0" smtClean="0">
              <a:solidFill>
                <a:srgbClr val="676767"/>
              </a:solidFill>
              <a:latin typeface="Arial"/>
            </a:endParaRPr>
          </a:p>
          <a:p>
            <a:pPr marL="0" indent="0">
              <a:buNone/>
            </a:pPr>
            <a:endParaRPr lang="ru-RU" sz="2000" dirty="0">
              <a:solidFill>
                <a:srgbClr val="676767"/>
              </a:solidFill>
              <a:latin typeface="Arial"/>
            </a:endParaRPr>
          </a:p>
          <a:p>
            <a:pPr marL="0" indent="0">
              <a:buNone/>
            </a:pPr>
            <a:r>
              <a:rPr lang="ru-RU" sz="2400" dirty="0" smtClean="0">
                <a:latin typeface="Arial"/>
              </a:rPr>
              <a:t>«</a:t>
            </a:r>
            <a:r>
              <a:rPr lang="en-US" sz="2400" dirty="0" smtClean="0">
                <a:solidFill>
                  <a:srgbClr val="444444"/>
                </a:solidFill>
                <a:latin typeface="Arial"/>
              </a:rPr>
              <a:t>All </a:t>
            </a:r>
            <a:r>
              <a:rPr lang="en-US" sz="2400" dirty="0">
                <a:solidFill>
                  <a:srgbClr val="444444"/>
                </a:solidFill>
                <a:latin typeface="Arial"/>
              </a:rPr>
              <a:t>cause mortality and the case for age specific alcohol consumption guidelines: pooled analyses of up to 10 population based cohorts - BMJ, 2015; </a:t>
            </a:r>
            <a:r>
              <a:rPr lang="en-US" sz="2400" dirty="0" smtClean="0">
                <a:solidFill>
                  <a:srgbClr val="444444"/>
                </a:solidFill>
                <a:latin typeface="Arial"/>
              </a:rPr>
              <a:t>doi:10.1136/bmj.h384</a:t>
            </a:r>
            <a:r>
              <a:rPr lang="ru-RU" sz="2400" dirty="0" smtClean="0">
                <a:solidFill>
                  <a:srgbClr val="444444"/>
                </a:solidFill>
                <a:latin typeface="Arial"/>
              </a:rPr>
              <a:t>»</a:t>
            </a:r>
            <a:endParaRPr lang="ru-RU" sz="2400" dirty="0" smtClean="0">
              <a:latin typeface="Arial"/>
            </a:endParaRPr>
          </a:p>
          <a:p>
            <a:pPr marL="0" indent="0" algn="r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69160"/>
            <a:ext cx="17145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166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Зависимость смертности от степени потребления алкоголя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2469581"/>
              </p:ext>
            </p:extLst>
          </p:nvPr>
        </p:nvGraphicFramePr>
        <p:xfrm>
          <a:off x="457200" y="1556792"/>
          <a:ext cx="8435280" cy="4569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13206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Хирургическая профилактика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4176464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111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Чем опасен инсульт?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Arial"/>
              </a:rPr>
              <a:t>В зависимости от того, насколько велики размеры инсульта и место его расположения, нарушения могут быть от легкой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слабости 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в руке и/или ноге до полной потери сознания</a:t>
            </a:r>
          </a:p>
          <a:p>
            <a:pPr marL="0" indent="0">
              <a:buNone/>
            </a:pPr>
            <a:endParaRPr lang="ru-RU" dirty="0" smtClean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Arial"/>
              </a:rPr>
              <a:t>Если размеры инсульта большие или он возник в жизненно важной зоне головного мозга, может наступить смерть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5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84784"/>
            <a:ext cx="1931838" cy="4631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3700593" cy="3889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58865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Хирургическая профилактика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54" y="1257139"/>
            <a:ext cx="6737790" cy="5462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80609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94" y="1203808"/>
            <a:ext cx="3898723" cy="5386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6" y="1412776"/>
            <a:ext cx="4035665" cy="4313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852882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Атеросклероз сонных артерий является основной причиной развития ишемического инсульта (30 - 40% случаев). 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	Каротидная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эндартерэктомия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является одним из радикальных средств профилактики этого осложнения, поскольку на сегодняшний день не существует достаточно эффективного медикаментозного лечения</a:t>
            </a:r>
          </a:p>
        </p:txBody>
      </p:sp>
    </p:spTree>
    <p:extLst>
      <p:ext uri="{BB962C8B-B14F-4D97-AF65-F5344CB8AC3E}">
        <p14:creationId xmlns:p14="http://schemas.microsoft.com/office/powerpoint/2010/main" val="7260458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/>
              <a:t>УЗИ – просто и надежно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4" y="1227841"/>
            <a:ext cx="3529804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708" y="3144877"/>
            <a:ext cx="5351872" cy="348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49239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b="1" dirty="0">
                <a:solidFill>
                  <a:srgbClr val="C00000"/>
                </a:solidFill>
                <a:latin typeface="Arial"/>
                <a:ea typeface="+mn-ea"/>
                <a:cs typeface="+mn-cs"/>
              </a:rPr>
              <a:t>В настоящее время установлено, что у пациентов, выживших после инсульта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222222"/>
                </a:solidFill>
                <a:latin typeface="Arial"/>
              </a:rPr>
              <a:t>вероятность 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развития повторного ОНМК достигает 30 %, что в 9 раз </a:t>
            </a:r>
            <a:r>
              <a:rPr lang="ru-RU" dirty="0" smtClean="0">
                <a:solidFill>
                  <a:srgbClr val="222222"/>
                </a:solidFill>
                <a:latin typeface="Arial"/>
              </a:rPr>
              <a:t>выше, чем у всех остальных</a:t>
            </a:r>
          </a:p>
          <a:p>
            <a:r>
              <a:rPr lang="ru-RU" dirty="0" smtClean="0">
                <a:solidFill>
                  <a:srgbClr val="222222"/>
                </a:solidFill>
                <a:latin typeface="Arial"/>
              </a:rPr>
              <a:t>общий 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риск повторного инсульта в первые </a:t>
            </a:r>
            <a:r>
              <a:rPr lang="ru-RU" dirty="0" smtClean="0">
                <a:solidFill>
                  <a:srgbClr val="222222"/>
                </a:solidFill>
                <a:latin typeface="Arial"/>
              </a:rPr>
              <a:t>2 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года </a:t>
            </a:r>
            <a:r>
              <a:rPr lang="ru-RU" dirty="0" smtClean="0">
                <a:solidFill>
                  <a:srgbClr val="222222"/>
                </a:solidFill>
                <a:latin typeface="Arial"/>
              </a:rPr>
              <a:t>- 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от 4 до 14 %, причем в течение первого месяца повторный ишемический инсульт развивается у 2–3 % выживших; в первый год — у 10–16 %, затем — около 5 % ежегодно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026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91264" cy="92211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Запоминаем еще раз!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19079"/>
            <a:ext cx="8064896" cy="5587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528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Берегите себя и своих близких!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08" y="1412776"/>
            <a:ext cx="6657975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85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Как проявляется инсульт?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  <a:latin typeface="Arial"/>
              </a:rPr>
              <a:t>Головокружение, потеря равновесия и координации движения</a:t>
            </a:r>
          </a:p>
          <a:p>
            <a:pPr algn="just"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  <a:latin typeface="Arial"/>
              </a:rPr>
              <a:t>Проблемы с речью</a:t>
            </a:r>
          </a:p>
          <a:p>
            <a:pPr algn="just"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  <a:latin typeface="Arial"/>
              </a:rPr>
              <a:t>Онемение, слабость или паралич одной стороны тела</a:t>
            </a:r>
          </a:p>
          <a:p>
            <a:pPr algn="just"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  <a:latin typeface="Arial"/>
              </a:rPr>
              <a:t>Потемнение в глазах, двоение предметов или их размытие</a:t>
            </a:r>
          </a:p>
          <a:p>
            <a:pPr algn="just"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  <a:latin typeface="Arial"/>
              </a:rPr>
              <a:t>Внезапная сильная головная 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боль </a:t>
            </a:r>
            <a:endParaRPr lang="ru-RU" dirty="0">
              <a:solidFill>
                <a:srgbClr val="000000"/>
              </a:solidFill>
              <a:latin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41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Как заподозрить инсульт?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Arial"/>
              </a:rPr>
              <a:t>1. Попросите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человека широко улыбнуться, показав 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зубы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Arial"/>
              </a:rPr>
              <a:t>При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инсульте улыбка теряет естественность, становится очень напряженной и похожей на оскал, либо односторонней и кривой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913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94" y="620687"/>
            <a:ext cx="8387678" cy="6119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713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Как заподозрить инсульт?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2. П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опросите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закрыть глаза, поднять руки и держать их в таком положении 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~10 сек.</a:t>
            </a:r>
          </a:p>
          <a:p>
            <a:pPr marL="0" indent="0">
              <a:buNone/>
            </a:pPr>
            <a:endParaRPr lang="ru-RU" dirty="0" smtClean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Arial"/>
              </a:rPr>
              <a:t>При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инсульте мышцы слабеют, и держать их поднятыми долго 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сложно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Arial"/>
              </a:rPr>
              <a:t>Если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одна рука вообще не поднимается – это тоже верный признак инсульта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096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1227</TotalTime>
  <Words>1566</Words>
  <Application>Microsoft Office PowerPoint</Application>
  <PresentationFormat>Экран (4:3)</PresentationFormat>
  <Paragraphs>208</Paragraphs>
  <Slides>57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58" baseType="lpstr">
      <vt:lpstr>Тема Office</vt:lpstr>
      <vt:lpstr>Школа здоровья  «Что надо знать             про инсульт»</vt:lpstr>
      <vt:lpstr>Что такое инсульт? </vt:lpstr>
      <vt:lpstr>Какие бывают виды инсульта? </vt:lpstr>
      <vt:lpstr>Презентация PowerPoint</vt:lpstr>
      <vt:lpstr>Чем опасен инсульт?</vt:lpstr>
      <vt:lpstr>Как проявляется инсульт?</vt:lpstr>
      <vt:lpstr>Как заподозрить инсульт?</vt:lpstr>
      <vt:lpstr>Презентация PowerPoint</vt:lpstr>
      <vt:lpstr>Как заподозрить инсульт?</vt:lpstr>
      <vt:lpstr>Как заподозрить инсульт?</vt:lpstr>
      <vt:lpstr>Что нельзя делать  при подозрении на инсульт? </vt:lpstr>
      <vt:lpstr>Что нужно сделать при подозрении на инсульт?</vt:lpstr>
      <vt:lpstr>Первая помощь при инсульте –  до приезда «03»</vt:lpstr>
      <vt:lpstr>Первая помощь при инсульте –  до приезда «03»</vt:lpstr>
      <vt:lpstr>Первая помощь при инсульте –  до приезда «03»</vt:lpstr>
      <vt:lpstr>Первая помощь при инсульте –  до приезда «03»</vt:lpstr>
      <vt:lpstr>Первая помощь при инсульте –  до приезда «03»</vt:lpstr>
      <vt:lpstr>Восстановление после инсульта</vt:lpstr>
      <vt:lpstr>Семейный Кодекс РФ</vt:lpstr>
      <vt:lpstr>Семейный Кодекс РФ</vt:lpstr>
      <vt:lpstr>Это важно!</vt:lpstr>
      <vt:lpstr>Первым помощником                          должен быть родственник</vt:lpstr>
      <vt:lpstr>Факторы риска инсульта</vt:lpstr>
      <vt:lpstr>Факторы риска инсульта</vt:lpstr>
      <vt:lpstr>Пассивное курение</vt:lpstr>
      <vt:lpstr>Это интересно!</vt:lpstr>
      <vt:lpstr>Вред кальяна сравним с последствиями курения обычных сигарет</vt:lpstr>
      <vt:lpstr>Диабет</vt:lpstr>
      <vt:lpstr>Высокий уровень холестерина</vt:lpstr>
      <vt:lpstr>Избыточный вес</vt:lpstr>
      <vt:lpstr>Презентация PowerPoint</vt:lpstr>
      <vt:lpstr>Нарушения сердечного ритма</vt:lpstr>
      <vt:lpstr>Употребление алкоголя</vt:lpstr>
      <vt:lpstr>Презентация PowerPoint</vt:lpstr>
      <vt:lpstr>Первичная профилактика</vt:lpstr>
      <vt:lpstr>Наиболее эффективный способ –  изменение образа жизни  </vt:lpstr>
      <vt:lpstr>Нормализация артериального давления</vt:lpstr>
      <vt:lpstr>Полный отказ от курения</vt:lpstr>
      <vt:lpstr>Презентация PowerPoint</vt:lpstr>
      <vt:lpstr>Лечение диабета</vt:lpstr>
      <vt:lpstr>Нормализация повышенного холестерина</vt:lpstr>
      <vt:lpstr>Нормализация веса</vt:lpstr>
      <vt:lpstr>Правило тарелки</vt:lpstr>
      <vt:lpstr>Нельзя!</vt:lpstr>
      <vt:lpstr>Нормализация сердечного ритма</vt:lpstr>
      <vt:lpstr>Отказ от приема алкоголя!</vt:lpstr>
      <vt:lpstr>Это интересно!</vt:lpstr>
      <vt:lpstr>Зависимость смертности от степени потребления алкоголя</vt:lpstr>
      <vt:lpstr>Хирургическая профилактика</vt:lpstr>
      <vt:lpstr>Презентация PowerPoint</vt:lpstr>
      <vt:lpstr>Хирургическая профилактика</vt:lpstr>
      <vt:lpstr>Презентация PowerPoint</vt:lpstr>
      <vt:lpstr>Презентация PowerPoint</vt:lpstr>
      <vt:lpstr>УЗИ – просто и надежно</vt:lpstr>
      <vt:lpstr>В настоящее время установлено, что у пациентов, выживших после инсульта</vt:lpstr>
      <vt:lpstr>Запоминаем еще раз!</vt:lpstr>
      <vt:lpstr>Берегите себя и своих близких!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59</cp:revision>
  <dcterms:created xsi:type="dcterms:W3CDTF">2015-11-05T13:12:04Z</dcterms:created>
  <dcterms:modified xsi:type="dcterms:W3CDTF">2016-04-21T09:05:43Z</dcterms:modified>
</cp:coreProperties>
</file>